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4"/>
  </p:notesMasterIdLst>
  <p:sldIdLst>
    <p:sldId id="256" r:id="rId2"/>
    <p:sldId id="264" r:id="rId3"/>
    <p:sldId id="265" r:id="rId4"/>
    <p:sldId id="269" r:id="rId5"/>
    <p:sldId id="259" r:id="rId6"/>
    <p:sldId id="277" r:id="rId7"/>
    <p:sldId id="289" r:id="rId8"/>
    <p:sldId id="284" r:id="rId9"/>
    <p:sldId id="270" r:id="rId10"/>
    <p:sldId id="282" r:id="rId11"/>
    <p:sldId id="273" r:id="rId12"/>
    <p:sldId id="283" r:id="rId13"/>
    <p:sldId id="275" r:id="rId14"/>
    <p:sldId id="287" r:id="rId15"/>
    <p:sldId id="280" r:id="rId16"/>
    <p:sldId id="281" r:id="rId17"/>
    <p:sldId id="288" r:id="rId18"/>
    <p:sldId id="291" r:id="rId19"/>
    <p:sldId id="266" r:id="rId20"/>
    <p:sldId id="267" r:id="rId21"/>
    <p:sldId id="285" r:id="rId22"/>
    <p:sldId id="28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0F15FB-5ABB-3E36-B613-FC1443981D81}" v="159" dt="2023-02-24T05:28:12.679"/>
    <p1510:client id="{2908D2AB-DB3D-9E2D-8D22-ED09A32E2544}" v="68" dt="2023-03-02T01:39:02.080"/>
    <p1510:client id="{2E15EDED-8BE6-E83E-755A-FA5EA56024BE}" v="109" dt="2023-02-25T01:07:57.216"/>
    <p1510:client id="{348E951A-F0E3-E926-72AC-1DB5E1CC9DE0}" v="136" dt="2023-02-28T22:52:48.348"/>
    <p1510:client id="{38FE528E-640A-434C-9DAB-047F1BAB1EB6}" v="31" dt="2023-02-08T02:19:24.165"/>
    <p1510:client id="{3B351FEA-BFB7-B53D-4F45-09E48C6EBC1D}" v="232" dt="2023-02-08T21:16:53.848"/>
    <p1510:client id="{402736D9-9B2F-0CD2-A964-24AABD8A0273}" v="595" dt="2023-03-01T06:18:34.575"/>
    <p1510:client id="{44DFD086-6D47-1453-2AE7-7862E5C022FE}" v="43" dt="2023-02-28T20:39:14.083"/>
    <p1510:client id="{48ECD841-0524-ECDD-07EF-6E1AF2BCE4F7}" v="4" dt="2023-02-25T19:41:47.645"/>
    <p1510:client id="{4A14A717-5CCB-2B96-F3F1-FB362EBD381F}" v="13" dt="2023-02-23T01:13:35.990"/>
    <p1510:client id="{7E8F6847-9297-1AFD-3B2B-45027079FB03}" v="50" dt="2023-02-25T01:45:31.976"/>
    <p1510:client id="{AA9F8BF6-F097-3090-A8B7-358EF5A16A28}" v="836" dt="2023-02-19T20:29:55.835"/>
    <p1510:client id="{ACFBB0AD-0E1B-0F72-2F58-F47276D0BFF5}" v="27" dt="2023-02-28T18:24:15.322"/>
    <p1510:client id="{C7E89E8A-2D23-61BB-0065-22C49EB580FE}" v="154" dt="2023-03-02T00:20:06.987"/>
    <p1510:client id="{CAA08BE5-4948-7686-BD89-99B32F7E05BA}" v="27" dt="2023-02-08T02:37:06.469"/>
    <p1510:client id="{E8DE877F-1C22-677F-DABB-634D5D606B3E}" v="98" dt="2023-02-23T00:43:01.459"/>
    <p1510:client id="{EAF4C4B7-CBFB-9703-372A-4301C6FD882C}" v="227" dt="2023-02-20T00:00:09.7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C8E407-9429-499F-BA95-493508E049B7}" type="doc">
      <dgm:prSet loTypeId="urn:microsoft.com/office/officeart/2018/5/layout/IconLeaf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211DD828-D0C7-4736-9D2F-72C96ED0AD74}">
      <dgm:prSet/>
      <dgm:spPr/>
      <dgm:t>
        <a:bodyPr/>
        <a:lstStyle/>
        <a:p>
          <a:pPr>
            <a:lnSpc>
              <a:spcPct val="100000"/>
            </a:lnSpc>
            <a:defRPr cap="all"/>
          </a:pPr>
          <a:r>
            <a:rPr lang="en-US"/>
            <a:t>Overall rating.</a:t>
          </a:r>
        </a:p>
      </dgm:t>
    </dgm:pt>
    <dgm:pt modelId="{F91DC00C-7F07-46A6-A19B-ED36B85B62E3}" type="parTrans" cxnId="{5F5618A1-BB85-4009-8CE0-9A65DE4C3E40}">
      <dgm:prSet/>
      <dgm:spPr/>
      <dgm:t>
        <a:bodyPr/>
        <a:lstStyle/>
        <a:p>
          <a:endParaRPr lang="en-US"/>
        </a:p>
      </dgm:t>
    </dgm:pt>
    <dgm:pt modelId="{BAFB4C22-9C41-4F0F-8F48-ED585E412A5E}" type="sibTrans" cxnId="{5F5618A1-BB85-4009-8CE0-9A65DE4C3E40}">
      <dgm:prSet/>
      <dgm:spPr/>
      <dgm:t>
        <a:bodyPr/>
        <a:lstStyle/>
        <a:p>
          <a:endParaRPr lang="en-US"/>
        </a:p>
      </dgm:t>
    </dgm:pt>
    <dgm:pt modelId="{81C0F8F2-3499-4F88-B7EE-4CD835E821F8}">
      <dgm:prSet/>
      <dgm:spPr/>
      <dgm:t>
        <a:bodyPr/>
        <a:lstStyle/>
        <a:p>
          <a:pPr>
            <a:lnSpc>
              <a:spcPct val="100000"/>
            </a:lnSpc>
            <a:defRPr cap="all"/>
          </a:pPr>
          <a:r>
            <a:rPr lang="en-US"/>
            <a:t>Customer satisfaction.</a:t>
          </a:r>
        </a:p>
      </dgm:t>
    </dgm:pt>
    <dgm:pt modelId="{1FE3FF38-0033-46DF-9FDF-8E93CB0EF7B6}" type="parTrans" cxnId="{D04BCCD6-CCFC-4189-AB7F-1A19C142DB2F}">
      <dgm:prSet/>
      <dgm:spPr/>
      <dgm:t>
        <a:bodyPr/>
        <a:lstStyle/>
        <a:p>
          <a:endParaRPr lang="en-US"/>
        </a:p>
      </dgm:t>
    </dgm:pt>
    <dgm:pt modelId="{5F7C1B00-1D61-49F0-93D5-0866C372EF04}" type="sibTrans" cxnId="{D04BCCD6-CCFC-4189-AB7F-1A19C142DB2F}">
      <dgm:prSet/>
      <dgm:spPr/>
      <dgm:t>
        <a:bodyPr/>
        <a:lstStyle/>
        <a:p>
          <a:endParaRPr lang="en-US"/>
        </a:p>
      </dgm:t>
    </dgm:pt>
    <dgm:pt modelId="{C243E42D-C5B7-48DA-8B4D-D45A015BDD2C}">
      <dgm:prSet/>
      <dgm:spPr/>
      <dgm:t>
        <a:bodyPr/>
        <a:lstStyle/>
        <a:p>
          <a:pPr>
            <a:lnSpc>
              <a:spcPct val="100000"/>
            </a:lnSpc>
            <a:defRPr cap="all"/>
          </a:pPr>
          <a:r>
            <a:rPr lang="en-US"/>
            <a:t>Sales performance.</a:t>
          </a:r>
        </a:p>
      </dgm:t>
    </dgm:pt>
    <dgm:pt modelId="{760B0326-62A4-4DC5-B98D-F0BAF95DE0AA}" type="parTrans" cxnId="{DF37BAA1-07B5-4B83-BFDF-02DD9A3B7439}">
      <dgm:prSet/>
      <dgm:spPr/>
      <dgm:t>
        <a:bodyPr/>
        <a:lstStyle/>
        <a:p>
          <a:endParaRPr lang="en-US"/>
        </a:p>
      </dgm:t>
    </dgm:pt>
    <dgm:pt modelId="{1C53D992-B7E7-4C04-A7B0-6E9C11DC4810}" type="sibTrans" cxnId="{DF37BAA1-07B5-4B83-BFDF-02DD9A3B7439}">
      <dgm:prSet/>
      <dgm:spPr/>
      <dgm:t>
        <a:bodyPr/>
        <a:lstStyle/>
        <a:p>
          <a:endParaRPr lang="en-US"/>
        </a:p>
      </dgm:t>
    </dgm:pt>
    <dgm:pt modelId="{927A2959-B4E4-401C-A395-03A6FFE287BD}">
      <dgm:prSet/>
      <dgm:spPr/>
      <dgm:t>
        <a:bodyPr/>
        <a:lstStyle/>
        <a:p>
          <a:pPr>
            <a:lnSpc>
              <a:spcPct val="100000"/>
            </a:lnSpc>
            <a:defRPr cap="all"/>
          </a:pPr>
          <a:r>
            <a:rPr lang="en-US"/>
            <a:t>Quality.</a:t>
          </a:r>
        </a:p>
      </dgm:t>
    </dgm:pt>
    <dgm:pt modelId="{E3DCFD6A-0AEA-4FDC-B84B-5D97CE437A01}" type="parTrans" cxnId="{9A4C10E4-8FB0-4A06-9256-149BCDB01AF4}">
      <dgm:prSet/>
      <dgm:spPr/>
      <dgm:t>
        <a:bodyPr/>
        <a:lstStyle/>
        <a:p>
          <a:endParaRPr lang="en-US"/>
        </a:p>
      </dgm:t>
    </dgm:pt>
    <dgm:pt modelId="{DFCE1D4D-61EA-4833-99D8-C62B1CA5A0BB}" type="sibTrans" cxnId="{9A4C10E4-8FB0-4A06-9256-149BCDB01AF4}">
      <dgm:prSet/>
      <dgm:spPr/>
      <dgm:t>
        <a:bodyPr/>
        <a:lstStyle/>
        <a:p>
          <a:endParaRPr lang="en-US"/>
        </a:p>
      </dgm:t>
    </dgm:pt>
    <dgm:pt modelId="{344EB976-CF9F-4B85-AE36-424666CE2EEB}">
      <dgm:prSet/>
      <dgm:spPr/>
      <dgm:t>
        <a:bodyPr/>
        <a:lstStyle/>
        <a:p>
          <a:pPr>
            <a:lnSpc>
              <a:spcPct val="100000"/>
            </a:lnSpc>
            <a:defRPr cap="all"/>
          </a:pPr>
          <a:r>
            <a:rPr lang="en-US"/>
            <a:t>Brand reputation</a:t>
          </a:r>
        </a:p>
      </dgm:t>
    </dgm:pt>
    <dgm:pt modelId="{F0B7BA89-4884-41A9-B061-F2AEBAF0284C}" type="parTrans" cxnId="{0274A699-BA43-4B92-93A9-D09987E94AA1}">
      <dgm:prSet/>
      <dgm:spPr/>
      <dgm:t>
        <a:bodyPr/>
        <a:lstStyle/>
        <a:p>
          <a:endParaRPr lang="en-US"/>
        </a:p>
      </dgm:t>
    </dgm:pt>
    <dgm:pt modelId="{089E1054-E38A-4D33-95FC-F05B4F077744}" type="sibTrans" cxnId="{0274A699-BA43-4B92-93A9-D09987E94AA1}">
      <dgm:prSet/>
      <dgm:spPr/>
      <dgm:t>
        <a:bodyPr/>
        <a:lstStyle/>
        <a:p>
          <a:endParaRPr lang="en-US"/>
        </a:p>
      </dgm:t>
    </dgm:pt>
    <dgm:pt modelId="{8482E3F0-113D-476B-AF07-9A5E03F0B82E}" type="pres">
      <dgm:prSet presAssocID="{BEC8E407-9429-499F-BA95-493508E049B7}" presName="root" presStyleCnt="0">
        <dgm:presLayoutVars>
          <dgm:dir/>
          <dgm:resizeHandles val="exact"/>
        </dgm:presLayoutVars>
      </dgm:prSet>
      <dgm:spPr/>
    </dgm:pt>
    <dgm:pt modelId="{90849DF5-06E7-4D34-B452-C8AD3F4E44CB}" type="pres">
      <dgm:prSet presAssocID="{211DD828-D0C7-4736-9D2F-72C96ED0AD74}" presName="compNode" presStyleCnt="0"/>
      <dgm:spPr/>
    </dgm:pt>
    <dgm:pt modelId="{A942B5DA-11D2-4813-8E79-90195ADEC946}" type="pres">
      <dgm:prSet presAssocID="{211DD828-D0C7-4736-9D2F-72C96ED0AD74}" presName="iconBgRect" presStyleLbl="bgShp" presStyleIdx="0" presStyleCnt="5"/>
      <dgm:spPr>
        <a:prstGeom prst="round2DiagRect">
          <a:avLst>
            <a:gd name="adj1" fmla="val 29727"/>
            <a:gd name="adj2" fmla="val 0"/>
          </a:avLst>
        </a:prstGeom>
      </dgm:spPr>
    </dgm:pt>
    <dgm:pt modelId="{3059614C-F1F5-4330-9AF9-1B664F274677}" type="pres">
      <dgm:prSet presAssocID="{211DD828-D0C7-4736-9D2F-72C96ED0AD7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r"/>
        </a:ext>
      </dgm:extLst>
    </dgm:pt>
    <dgm:pt modelId="{3B41BA45-419C-489C-A797-B32BE78DE114}" type="pres">
      <dgm:prSet presAssocID="{211DD828-D0C7-4736-9D2F-72C96ED0AD74}" presName="spaceRect" presStyleCnt="0"/>
      <dgm:spPr/>
    </dgm:pt>
    <dgm:pt modelId="{BD215EEE-E652-45F0-9B78-411AEB0AD059}" type="pres">
      <dgm:prSet presAssocID="{211DD828-D0C7-4736-9D2F-72C96ED0AD74}" presName="textRect" presStyleLbl="revTx" presStyleIdx="0" presStyleCnt="5">
        <dgm:presLayoutVars>
          <dgm:chMax val="1"/>
          <dgm:chPref val="1"/>
        </dgm:presLayoutVars>
      </dgm:prSet>
      <dgm:spPr/>
    </dgm:pt>
    <dgm:pt modelId="{D3FEA46E-86F8-4AD1-9FB1-669FAB394BFD}" type="pres">
      <dgm:prSet presAssocID="{BAFB4C22-9C41-4F0F-8F48-ED585E412A5E}" presName="sibTrans" presStyleCnt="0"/>
      <dgm:spPr/>
    </dgm:pt>
    <dgm:pt modelId="{4B59EE30-4903-4FD6-871D-E7A0E6D66D76}" type="pres">
      <dgm:prSet presAssocID="{81C0F8F2-3499-4F88-B7EE-4CD835E821F8}" presName="compNode" presStyleCnt="0"/>
      <dgm:spPr/>
    </dgm:pt>
    <dgm:pt modelId="{6906A87B-E3F1-42AC-BC05-8530B29EA6D5}" type="pres">
      <dgm:prSet presAssocID="{81C0F8F2-3499-4F88-B7EE-4CD835E821F8}" presName="iconBgRect" presStyleLbl="bgShp" presStyleIdx="1" presStyleCnt="5"/>
      <dgm:spPr>
        <a:prstGeom prst="round2DiagRect">
          <a:avLst>
            <a:gd name="adj1" fmla="val 29727"/>
            <a:gd name="adj2" fmla="val 0"/>
          </a:avLst>
        </a:prstGeom>
      </dgm:spPr>
    </dgm:pt>
    <dgm:pt modelId="{EC22A62E-00BD-4335-A582-3C2CA8D6EC57}" type="pres">
      <dgm:prSet presAssocID="{81C0F8F2-3499-4F88-B7EE-4CD835E821F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iling Face with No Fill"/>
        </a:ext>
      </dgm:extLst>
    </dgm:pt>
    <dgm:pt modelId="{9B5A7EFA-63EE-4701-9CC5-69D9E41BF57B}" type="pres">
      <dgm:prSet presAssocID="{81C0F8F2-3499-4F88-B7EE-4CD835E821F8}" presName="spaceRect" presStyleCnt="0"/>
      <dgm:spPr/>
    </dgm:pt>
    <dgm:pt modelId="{E6A71903-539D-4FAD-B8F3-E3E92A9EC4D7}" type="pres">
      <dgm:prSet presAssocID="{81C0F8F2-3499-4F88-B7EE-4CD835E821F8}" presName="textRect" presStyleLbl="revTx" presStyleIdx="1" presStyleCnt="5">
        <dgm:presLayoutVars>
          <dgm:chMax val="1"/>
          <dgm:chPref val="1"/>
        </dgm:presLayoutVars>
      </dgm:prSet>
      <dgm:spPr/>
    </dgm:pt>
    <dgm:pt modelId="{2FA20154-F31E-42DF-A40A-942955A6A1F8}" type="pres">
      <dgm:prSet presAssocID="{5F7C1B00-1D61-49F0-93D5-0866C372EF04}" presName="sibTrans" presStyleCnt="0"/>
      <dgm:spPr/>
    </dgm:pt>
    <dgm:pt modelId="{70BA0935-AB8F-4ED5-BEC5-CDB9590C055E}" type="pres">
      <dgm:prSet presAssocID="{C243E42D-C5B7-48DA-8B4D-D45A015BDD2C}" presName="compNode" presStyleCnt="0"/>
      <dgm:spPr/>
    </dgm:pt>
    <dgm:pt modelId="{CA6E15C6-3239-44AF-B04B-B0AD1936C9B3}" type="pres">
      <dgm:prSet presAssocID="{C243E42D-C5B7-48DA-8B4D-D45A015BDD2C}" presName="iconBgRect" presStyleLbl="bgShp" presStyleIdx="2" presStyleCnt="5"/>
      <dgm:spPr>
        <a:prstGeom prst="round2DiagRect">
          <a:avLst>
            <a:gd name="adj1" fmla="val 29727"/>
            <a:gd name="adj2" fmla="val 0"/>
          </a:avLst>
        </a:prstGeom>
      </dgm:spPr>
    </dgm:pt>
    <dgm:pt modelId="{EE99E678-4263-4A99-B59C-9716FFCA1C0C}" type="pres">
      <dgm:prSet presAssocID="{C243E42D-C5B7-48DA-8B4D-D45A015BDD2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24189AFE-267E-45FF-B802-C0D4507164DD}" type="pres">
      <dgm:prSet presAssocID="{C243E42D-C5B7-48DA-8B4D-D45A015BDD2C}" presName="spaceRect" presStyleCnt="0"/>
      <dgm:spPr/>
    </dgm:pt>
    <dgm:pt modelId="{ED42F8F4-CF84-4431-9C4A-9F6B8E235B28}" type="pres">
      <dgm:prSet presAssocID="{C243E42D-C5B7-48DA-8B4D-D45A015BDD2C}" presName="textRect" presStyleLbl="revTx" presStyleIdx="2" presStyleCnt="5">
        <dgm:presLayoutVars>
          <dgm:chMax val="1"/>
          <dgm:chPref val="1"/>
        </dgm:presLayoutVars>
      </dgm:prSet>
      <dgm:spPr/>
    </dgm:pt>
    <dgm:pt modelId="{A8474A0F-7FD5-42ED-B2C9-41366362F0E0}" type="pres">
      <dgm:prSet presAssocID="{1C53D992-B7E7-4C04-A7B0-6E9C11DC4810}" presName="sibTrans" presStyleCnt="0"/>
      <dgm:spPr/>
    </dgm:pt>
    <dgm:pt modelId="{BEF6F9B0-81CF-44B1-B50E-E0E9AFD2E509}" type="pres">
      <dgm:prSet presAssocID="{927A2959-B4E4-401C-A395-03A6FFE287BD}" presName="compNode" presStyleCnt="0"/>
      <dgm:spPr/>
    </dgm:pt>
    <dgm:pt modelId="{DC3DBE41-6397-4799-8671-E7084F4A41DD}" type="pres">
      <dgm:prSet presAssocID="{927A2959-B4E4-401C-A395-03A6FFE287BD}" presName="iconBgRect" presStyleLbl="bgShp" presStyleIdx="3" presStyleCnt="5"/>
      <dgm:spPr>
        <a:prstGeom prst="round2DiagRect">
          <a:avLst>
            <a:gd name="adj1" fmla="val 29727"/>
            <a:gd name="adj2" fmla="val 0"/>
          </a:avLst>
        </a:prstGeom>
      </dgm:spPr>
    </dgm:pt>
    <dgm:pt modelId="{67F29977-ED15-4FE0-8415-490E67FFC639}" type="pres">
      <dgm:prSet presAssocID="{927A2959-B4E4-401C-A395-03A6FFE287B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ibbon"/>
        </a:ext>
      </dgm:extLst>
    </dgm:pt>
    <dgm:pt modelId="{DE90D79A-59EE-4FBD-A350-0ED3BE272D70}" type="pres">
      <dgm:prSet presAssocID="{927A2959-B4E4-401C-A395-03A6FFE287BD}" presName="spaceRect" presStyleCnt="0"/>
      <dgm:spPr/>
    </dgm:pt>
    <dgm:pt modelId="{BD5EE971-4B5E-4CB1-AB52-26DD1BDD0425}" type="pres">
      <dgm:prSet presAssocID="{927A2959-B4E4-401C-A395-03A6FFE287BD}" presName="textRect" presStyleLbl="revTx" presStyleIdx="3" presStyleCnt="5">
        <dgm:presLayoutVars>
          <dgm:chMax val="1"/>
          <dgm:chPref val="1"/>
        </dgm:presLayoutVars>
      </dgm:prSet>
      <dgm:spPr/>
    </dgm:pt>
    <dgm:pt modelId="{A53F8604-EE86-41F6-95B0-5ADE671A77F9}" type="pres">
      <dgm:prSet presAssocID="{DFCE1D4D-61EA-4833-99D8-C62B1CA5A0BB}" presName="sibTrans" presStyleCnt="0"/>
      <dgm:spPr/>
    </dgm:pt>
    <dgm:pt modelId="{FAD416FB-EC28-4D21-9201-B4E08007A1DF}" type="pres">
      <dgm:prSet presAssocID="{344EB976-CF9F-4B85-AE36-424666CE2EEB}" presName="compNode" presStyleCnt="0"/>
      <dgm:spPr/>
    </dgm:pt>
    <dgm:pt modelId="{6A5ACDA4-758C-4091-B7A8-3E890360C8BC}" type="pres">
      <dgm:prSet presAssocID="{344EB976-CF9F-4B85-AE36-424666CE2EEB}" presName="iconBgRect" presStyleLbl="bgShp" presStyleIdx="4" presStyleCnt="5"/>
      <dgm:spPr>
        <a:prstGeom prst="round2DiagRect">
          <a:avLst>
            <a:gd name="adj1" fmla="val 29727"/>
            <a:gd name="adj2" fmla="val 0"/>
          </a:avLst>
        </a:prstGeom>
      </dgm:spPr>
    </dgm:pt>
    <dgm:pt modelId="{9F916695-5991-493D-BE80-1DB6D73E1316}" type="pres">
      <dgm:prSet presAssocID="{344EB976-CF9F-4B85-AE36-424666CE2EE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EBCE4585-C66A-4190-8BC0-BD452B734621}" type="pres">
      <dgm:prSet presAssocID="{344EB976-CF9F-4B85-AE36-424666CE2EEB}" presName="spaceRect" presStyleCnt="0"/>
      <dgm:spPr/>
    </dgm:pt>
    <dgm:pt modelId="{CB50F303-79B7-4D0F-A984-DDA80AEA7D3A}" type="pres">
      <dgm:prSet presAssocID="{344EB976-CF9F-4B85-AE36-424666CE2EEB}" presName="textRect" presStyleLbl="revTx" presStyleIdx="4" presStyleCnt="5">
        <dgm:presLayoutVars>
          <dgm:chMax val="1"/>
          <dgm:chPref val="1"/>
        </dgm:presLayoutVars>
      </dgm:prSet>
      <dgm:spPr/>
    </dgm:pt>
  </dgm:ptLst>
  <dgm:cxnLst>
    <dgm:cxn modelId="{3F34EE4C-54F2-438E-BAC4-4369358BC42B}" type="presOf" srcId="{BEC8E407-9429-499F-BA95-493508E049B7}" destId="{8482E3F0-113D-476B-AF07-9A5E03F0B82E}" srcOrd="0" destOrd="0" presId="urn:microsoft.com/office/officeart/2018/5/layout/IconLeafLabelList"/>
    <dgm:cxn modelId="{FAE7B290-B603-4861-AED3-C60A0E43346B}" type="presOf" srcId="{211DD828-D0C7-4736-9D2F-72C96ED0AD74}" destId="{BD215EEE-E652-45F0-9B78-411AEB0AD059}" srcOrd="0" destOrd="0" presId="urn:microsoft.com/office/officeart/2018/5/layout/IconLeafLabelList"/>
    <dgm:cxn modelId="{34B92B91-8DFA-4AF5-8C3C-5F9590A373BB}" type="presOf" srcId="{927A2959-B4E4-401C-A395-03A6FFE287BD}" destId="{BD5EE971-4B5E-4CB1-AB52-26DD1BDD0425}" srcOrd="0" destOrd="0" presId="urn:microsoft.com/office/officeart/2018/5/layout/IconLeafLabelList"/>
    <dgm:cxn modelId="{0274A699-BA43-4B92-93A9-D09987E94AA1}" srcId="{BEC8E407-9429-499F-BA95-493508E049B7}" destId="{344EB976-CF9F-4B85-AE36-424666CE2EEB}" srcOrd="4" destOrd="0" parTransId="{F0B7BA89-4884-41A9-B061-F2AEBAF0284C}" sibTransId="{089E1054-E38A-4D33-95FC-F05B4F077744}"/>
    <dgm:cxn modelId="{EF629A9B-E5C5-4A98-9BAB-2121DCCBA3C9}" type="presOf" srcId="{C243E42D-C5B7-48DA-8B4D-D45A015BDD2C}" destId="{ED42F8F4-CF84-4431-9C4A-9F6B8E235B28}" srcOrd="0" destOrd="0" presId="urn:microsoft.com/office/officeart/2018/5/layout/IconLeafLabelList"/>
    <dgm:cxn modelId="{5F5618A1-BB85-4009-8CE0-9A65DE4C3E40}" srcId="{BEC8E407-9429-499F-BA95-493508E049B7}" destId="{211DD828-D0C7-4736-9D2F-72C96ED0AD74}" srcOrd="0" destOrd="0" parTransId="{F91DC00C-7F07-46A6-A19B-ED36B85B62E3}" sibTransId="{BAFB4C22-9C41-4F0F-8F48-ED585E412A5E}"/>
    <dgm:cxn modelId="{DF37BAA1-07B5-4B83-BFDF-02DD9A3B7439}" srcId="{BEC8E407-9429-499F-BA95-493508E049B7}" destId="{C243E42D-C5B7-48DA-8B4D-D45A015BDD2C}" srcOrd="2" destOrd="0" parTransId="{760B0326-62A4-4DC5-B98D-F0BAF95DE0AA}" sibTransId="{1C53D992-B7E7-4C04-A7B0-6E9C11DC4810}"/>
    <dgm:cxn modelId="{313BB0A7-B6FE-4505-BD47-E22DA72914AE}" type="presOf" srcId="{81C0F8F2-3499-4F88-B7EE-4CD835E821F8}" destId="{E6A71903-539D-4FAD-B8F3-E3E92A9EC4D7}" srcOrd="0" destOrd="0" presId="urn:microsoft.com/office/officeart/2018/5/layout/IconLeafLabelList"/>
    <dgm:cxn modelId="{D04BCCD6-CCFC-4189-AB7F-1A19C142DB2F}" srcId="{BEC8E407-9429-499F-BA95-493508E049B7}" destId="{81C0F8F2-3499-4F88-B7EE-4CD835E821F8}" srcOrd="1" destOrd="0" parTransId="{1FE3FF38-0033-46DF-9FDF-8E93CB0EF7B6}" sibTransId="{5F7C1B00-1D61-49F0-93D5-0866C372EF04}"/>
    <dgm:cxn modelId="{9A4C10E4-8FB0-4A06-9256-149BCDB01AF4}" srcId="{BEC8E407-9429-499F-BA95-493508E049B7}" destId="{927A2959-B4E4-401C-A395-03A6FFE287BD}" srcOrd="3" destOrd="0" parTransId="{E3DCFD6A-0AEA-4FDC-B84B-5D97CE437A01}" sibTransId="{DFCE1D4D-61EA-4833-99D8-C62B1CA5A0BB}"/>
    <dgm:cxn modelId="{3C5AC7F8-5DEA-481A-98C8-9079FF61796B}" type="presOf" srcId="{344EB976-CF9F-4B85-AE36-424666CE2EEB}" destId="{CB50F303-79B7-4D0F-A984-DDA80AEA7D3A}" srcOrd="0" destOrd="0" presId="urn:microsoft.com/office/officeart/2018/5/layout/IconLeafLabelList"/>
    <dgm:cxn modelId="{BC1C5761-E957-45BD-AD25-D6BB792EE714}" type="presParOf" srcId="{8482E3F0-113D-476B-AF07-9A5E03F0B82E}" destId="{90849DF5-06E7-4D34-B452-C8AD3F4E44CB}" srcOrd="0" destOrd="0" presId="urn:microsoft.com/office/officeart/2018/5/layout/IconLeafLabelList"/>
    <dgm:cxn modelId="{CFF341E8-0AD0-47A8-AD2A-D945CF693850}" type="presParOf" srcId="{90849DF5-06E7-4D34-B452-C8AD3F4E44CB}" destId="{A942B5DA-11D2-4813-8E79-90195ADEC946}" srcOrd="0" destOrd="0" presId="urn:microsoft.com/office/officeart/2018/5/layout/IconLeafLabelList"/>
    <dgm:cxn modelId="{F096EBC6-49A4-4D2A-904E-943DDE070D41}" type="presParOf" srcId="{90849DF5-06E7-4D34-B452-C8AD3F4E44CB}" destId="{3059614C-F1F5-4330-9AF9-1B664F274677}" srcOrd="1" destOrd="0" presId="urn:microsoft.com/office/officeart/2018/5/layout/IconLeafLabelList"/>
    <dgm:cxn modelId="{6D2343ED-F5F8-4E7E-81A1-B91D838F8E45}" type="presParOf" srcId="{90849DF5-06E7-4D34-B452-C8AD3F4E44CB}" destId="{3B41BA45-419C-489C-A797-B32BE78DE114}" srcOrd="2" destOrd="0" presId="urn:microsoft.com/office/officeart/2018/5/layout/IconLeafLabelList"/>
    <dgm:cxn modelId="{4C789CB1-EEA9-48EA-9E8E-5D0B2D65D294}" type="presParOf" srcId="{90849DF5-06E7-4D34-B452-C8AD3F4E44CB}" destId="{BD215EEE-E652-45F0-9B78-411AEB0AD059}" srcOrd="3" destOrd="0" presId="urn:microsoft.com/office/officeart/2018/5/layout/IconLeafLabelList"/>
    <dgm:cxn modelId="{D230C871-241C-491E-B3A9-88CE19C0CC7F}" type="presParOf" srcId="{8482E3F0-113D-476B-AF07-9A5E03F0B82E}" destId="{D3FEA46E-86F8-4AD1-9FB1-669FAB394BFD}" srcOrd="1" destOrd="0" presId="urn:microsoft.com/office/officeart/2018/5/layout/IconLeafLabelList"/>
    <dgm:cxn modelId="{C82FD60B-CB95-4488-84F0-B8D17F3DDCBD}" type="presParOf" srcId="{8482E3F0-113D-476B-AF07-9A5E03F0B82E}" destId="{4B59EE30-4903-4FD6-871D-E7A0E6D66D76}" srcOrd="2" destOrd="0" presId="urn:microsoft.com/office/officeart/2018/5/layout/IconLeafLabelList"/>
    <dgm:cxn modelId="{917A23F0-7085-4C11-9216-69B80E2FB4AD}" type="presParOf" srcId="{4B59EE30-4903-4FD6-871D-E7A0E6D66D76}" destId="{6906A87B-E3F1-42AC-BC05-8530B29EA6D5}" srcOrd="0" destOrd="0" presId="urn:microsoft.com/office/officeart/2018/5/layout/IconLeafLabelList"/>
    <dgm:cxn modelId="{64948A72-31BE-4A1A-BC52-A8A3DE5D2B19}" type="presParOf" srcId="{4B59EE30-4903-4FD6-871D-E7A0E6D66D76}" destId="{EC22A62E-00BD-4335-A582-3C2CA8D6EC57}" srcOrd="1" destOrd="0" presId="urn:microsoft.com/office/officeart/2018/5/layout/IconLeafLabelList"/>
    <dgm:cxn modelId="{8804BD63-726F-476E-B855-D9AC384E64FB}" type="presParOf" srcId="{4B59EE30-4903-4FD6-871D-E7A0E6D66D76}" destId="{9B5A7EFA-63EE-4701-9CC5-69D9E41BF57B}" srcOrd="2" destOrd="0" presId="urn:microsoft.com/office/officeart/2018/5/layout/IconLeafLabelList"/>
    <dgm:cxn modelId="{ED76C460-2DC5-432A-9BBB-BD0AE4EF98BC}" type="presParOf" srcId="{4B59EE30-4903-4FD6-871D-E7A0E6D66D76}" destId="{E6A71903-539D-4FAD-B8F3-E3E92A9EC4D7}" srcOrd="3" destOrd="0" presId="urn:microsoft.com/office/officeart/2018/5/layout/IconLeafLabelList"/>
    <dgm:cxn modelId="{5633844F-090E-4227-A667-3C37B07ECFAD}" type="presParOf" srcId="{8482E3F0-113D-476B-AF07-9A5E03F0B82E}" destId="{2FA20154-F31E-42DF-A40A-942955A6A1F8}" srcOrd="3" destOrd="0" presId="urn:microsoft.com/office/officeart/2018/5/layout/IconLeafLabelList"/>
    <dgm:cxn modelId="{325F4D50-68C9-4489-A0E8-3AD11EDD7A79}" type="presParOf" srcId="{8482E3F0-113D-476B-AF07-9A5E03F0B82E}" destId="{70BA0935-AB8F-4ED5-BEC5-CDB9590C055E}" srcOrd="4" destOrd="0" presId="urn:microsoft.com/office/officeart/2018/5/layout/IconLeafLabelList"/>
    <dgm:cxn modelId="{24A890A5-CFD6-4DE3-A1C9-046401B18B36}" type="presParOf" srcId="{70BA0935-AB8F-4ED5-BEC5-CDB9590C055E}" destId="{CA6E15C6-3239-44AF-B04B-B0AD1936C9B3}" srcOrd="0" destOrd="0" presId="urn:microsoft.com/office/officeart/2018/5/layout/IconLeafLabelList"/>
    <dgm:cxn modelId="{B8E5315A-4C18-4AEC-8651-037EE977A922}" type="presParOf" srcId="{70BA0935-AB8F-4ED5-BEC5-CDB9590C055E}" destId="{EE99E678-4263-4A99-B59C-9716FFCA1C0C}" srcOrd="1" destOrd="0" presId="urn:microsoft.com/office/officeart/2018/5/layout/IconLeafLabelList"/>
    <dgm:cxn modelId="{AC2BF4F1-5767-4038-814A-313C0C871B3F}" type="presParOf" srcId="{70BA0935-AB8F-4ED5-BEC5-CDB9590C055E}" destId="{24189AFE-267E-45FF-B802-C0D4507164DD}" srcOrd="2" destOrd="0" presId="urn:microsoft.com/office/officeart/2018/5/layout/IconLeafLabelList"/>
    <dgm:cxn modelId="{D6D92DB3-A1AC-4A7F-86E0-5684DFB5ADF3}" type="presParOf" srcId="{70BA0935-AB8F-4ED5-BEC5-CDB9590C055E}" destId="{ED42F8F4-CF84-4431-9C4A-9F6B8E235B28}" srcOrd="3" destOrd="0" presId="urn:microsoft.com/office/officeart/2018/5/layout/IconLeafLabelList"/>
    <dgm:cxn modelId="{B69D4955-291A-4984-96F7-9BB5B42BC1F5}" type="presParOf" srcId="{8482E3F0-113D-476B-AF07-9A5E03F0B82E}" destId="{A8474A0F-7FD5-42ED-B2C9-41366362F0E0}" srcOrd="5" destOrd="0" presId="urn:microsoft.com/office/officeart/2018/5/layout/IconLeafLabelList"/>
    <dgm:cxn modelId="{E9C9B27F-30FA-407E-B953-EDA469E429D4}" type="presParOf" srcId="{8482E3F0-113D-476B-AF07-9A5E03F0B82E}" destId="{BEF6F9B0-81CF-44B1-B50E-E0E9AFD2E509}" srcOrd="6" destOrd="0" presId="urn:microsoft.com/office/officeart/2018/5/layout/IconLeafLabelList"/>
    <dgm:cxn modelId="{33DEE9B7-204B-4156-A7F5-8C1C777C4ED4}" type="presParOf" srcId="{BEF6F9B0-81CF-44B1-B50E-E0E9AFD2E509}" destId="{DC3DBE41-6397-4799-8671-E7084F4A41DD}" srcOrd="0" destOrd="0" presId="urn:microsoft.com/office/officeart/2018/5/layout/IconLeafLabelList"/>
    <dgm:cxn modelId="{E2E26DBB-511C-4D28-884C-3DC4A0A0134B}" type="presParOf" srcId="{BEF6F9B0-81CF-44B1-B50E-E0E9AFD2E509}" destId="{67F29977-ED15-4FE0-8415-490E67FFC639}" srcOrd="1" destOrd="0" presId="urn:microsoft.com/office/officeart/2018/5/layout/IconLeafLabelList"/>
    <dgm:cxn modelId="{84E09DF8-ACF5-4D35-A48E-CA7339F22132}" type="presParOf" srcId="{BEF6F9B0-81CF-44B1-B50E-E0E9AFD2E509}" destId="{DE90D79A-59EE-4FBD-A350-0ED3BE272D70}" srcOrd="2" destOrd="0" presId="urn:microsoft.com/office/officeart/2018/5/layout/IconLeafLabelList"/>
    <dgm:cxn modelId="{264A5306-7729-409B-B0B4-F769F0E4B7ED}" type="presParOf" srcId="{BEF6F9B0-81CF-44B1-B50E-E0E9AFD2E509}" destId="{BD5EE971-4B5E-4CB1-AB52-26DD1BDD0425}" srcOrd="3" destOrd="0" presId="urn:microsoft.com/office/officeart/2018/5/layout/IconLeafLabelList"/>
    <dgm:cxn modelId="{0F624DAF-31A8-45F8-85FE-00F22EF5E0CB}" type="presParOf" srcId="{8482E3F0-113D-476B-AF07-9A5E03F0B82E}" destId="{A53F8604-EE86-41F6-95B0-5ADE671A77F9}" srcOrd="7" destOrd="0" presId="urn:microsoft.com/office/officeart/2018/5/layout/IconLeafLabelList"/>
    <dgm:cxn modelId="{C31C9C89-3A85-49B8-AF86-CF279209C24D}" type="presParOf" srcId="{8482E3F0-113D-476B-AF07-9A5E03F0B82E}" destId="{FAD416FB-EC28-4D21-9201-B4E08007A1DF}" srcOrd="8" destOrd="0" presId="urn:microsoft.com/office/officeart/2018/5/layout/IconLeafLabelList"/>
    <dgm:cxn modelId="{F9CE6800-7215-49F0-82C3-27EB6DDA3589}" type="presParOf" srcId="{FAD416FB-EC28-4D21-9201-B4E08007A1DF}" destId="{6A5ACDA4-758C-4091-B7A8-3E890360C8BC}" srcOrd="0" destOrd="0" presId="urn:microsoft.com/office/officeart/2018/5/layout/IconLeafLabelList"/>
    <dgm:cxn modelId="{B7F9DA10-B13E-40F5-B2B0-2D7E961C7621}" type="presParOf" srcId="{FAD416FB-EC28-4D21-9201-B4E08007A1DF}" destId="{9F916695-5991-493D-BE80-1DB6D73E1316}" srcOrd="1" destOrd="0" presId="urn:microsoft.com/office/officeart/2018/5/layout/IconLeafLabelList"/>
    <dgm:cxn modelId="{9DB8C6BF-C708-415A-8915-ED05A5FAAC11}" type="presParOf" srcId="{FAD416FB-EC28-4D21-9201-B4E08007A1DF}" destId="{EBCE4585-C66A-4190-8BC0-BD452B734621}" srcOrd="2" destOrd="0" presId="urn:microsoft.com/office/officeart/2018/5/layout/IconLeafLabelList"/>
    <dgm:cxn modelId="{C224AD80-B2B0-4DFA-BB3B-C8562CB58F42}" type="presParOf" srcId="{FAD416FB-EC28-4D21-9201-B4E08007A1DF}" destId="{CB50F303-79B7-4D0F-A984-DDA80AEA7D3A}"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42B5DA-11D2-4813-8E79-90195ADEC946}">
      <dsp:nvSpPr>
        <dsp:cNvPr id="0" name=""/>
        <dsp:cNvSpPr/>
      </dsp:nvSpPr>
      <dsp:spPr>
        <a:xfrm>
          <a:off x="222681" y="573245"/>
          <a:ext cx="695900" cy="69590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59614C-F1F5-4330-9AF9-1B664F274677}">
      <dsp:nvSpPr>
        <dsp:cNvPr id="0" name=""/>
        <dsp:cNvSpPr/>
      </dsp:nvSpPr>
      <dsp:spPr>
        <a:xfrm>
          <a:off x="370988" y="721551"/>
          <a:ext cx="399287" cy="3992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215EEE-E652-45F0-9B78-411AEB0AD059}">
      <dsp:nvSpPr>
        <dsp:cNvPr id="0" name=""/>
        <dsp:cNvSpPr/>
      </dsp:nvSpPr>
      <dsp:spPr>
        <a:xfrm>
          <a:off x="221" y="1485901"/>
          <a:ext cx="1140820" cy="456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a:t>Overall rating.</a:t>
          </a:r>
        </a:p>
      </dsp:txBody>
      <dsp:txXfrm>
        <a:off x="221" y="1485901"/>
        <a:ext cx="1140820" cy="456328"/>
      </dsp:txXfrm>
    </dsp:sp>
    <dsp:sp modelId="{6906A87B-E3F1-42AC-BC05-8530B29EA6D5}">
      <dsp:nvSpPr>
        <dsp:cNvPr id="0" name=""/>
        <dsp:cNvSpPr/>
      </dsp:nvSpPr>
      <dsp:spPr>
        <a:xfrm>
          <a:off x="1563145" y="573245"/>
          <a:ext cx="695900" cy="69590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22A62E-00BD-4335-A582-3C2CA8D6EC57}">
      <dsp:nvSpPr>
        <dsp:cNvPr id="0" name=""/>
        <dsp:cNvSpPr/>
      </dsp:nvSpPr>
      <dsp:spPr>
        <a:xfrm>
          <a:off x="1711452" y="721551"/>
          <a:ext cx="399287" cy="3992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A71903-539D-4FAD-B8F3-E3E92A9EC4D7}">
      <dsp:nvSpPr>
        <dsp:cNvPr id="0" name=""/>
        <dsp:cNvSpPr/>
      </dsp:nvSpPr>
      <dsp:spPr>
        <a:xfrm>
          <a:off x="1340685" y="1485901"/>
          <a:ext cx="1140820" cy="456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a:t>Customer satisfaction.</a:t>
          </a:r>
        </a:p>
      </dsp:txBody>
      <dsp:txXfrm>
        <a:off x="1340685" y="1485901"/>
        <a:ext cx="1140820" cy="456328"/>
      </dsp:txXfrm>
    </dsp:sp>
    <dsp:sp modelId="{CA6E15C6-3239-44AF-B04B-B0AD1936C9B3}">
      <dsp:nvSpPr>
        <dsp:cNvPr id="0" name=""/>
        <dsp:cNvSpPr/>
      </dsp:nvSpPr>
      <dsp:spPr>
        <a:xfrm>
          <a:off x="2903609" y="573245"/>
          <a:ext cx="695900" cy="69590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99E678-4263-4A99-B59C-9716FFCA1C0C}">
      <dsp:nvSpPr>
        <dsp:cNvPr id="0" name=""/>
        <dsp:cNvSpPr/>
      </dsp:nvSpPr>
      <dsp:spPr>
        <a:xfrm>
          <a:off x="3051916" y="721551"/>
          <a:ext cx="399287" cy="3992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42F8F4-CF84-4431-9C4A-9F6B8E235B28}">
      <dsp:nvSpPr>
        <dsp:cNvPr id="0" name=""/>
        <dsp:cNvSpPr/>
      </dsp:nvSpPr>
      <dsp:spPr>
        <a:xfrm>
          <a:off x="2681149" y="1485901"/>
          <a:ext cx="1140820" cy="456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a:t>Sales performance.</a:t>
          </a:r>
        </a:p>
      </dsp:txBody>
      <dsp:txXfrm>
        <a:off x="2681149" y="1485901"/>
        <a:ext cx="1140820" cy="456328"/>
      </dsp:txXfrm>
    </dsp:sp>
    <dsp:sp modelId="{DC3DBE41-6397-4799-8671-E7084F4A41DD}">
      <dsp:nvSpPr>
        <dsp:cNvPr id="0" name=""/>
        <dsp:cNvSpPr/>
      </dsp:nvSpPr>
      <dsp:spPr>
        <a:xfrm>
          <a:off x="892913" y="2227434"/>
          <a:ext cx="695900" cy="69590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F29977-ED15-4FE0-8415-490E67FFC639}">
      <dsp:nvSpPr>
        <dsp:cNvPr id="0" name=""/>
        <dsp:cNvSpPr/>
      </dsp:nvSpPr>
      <dsp:spPr>
        <a:xfrm>
          <a:off x="1041220" y="2375741"/>
          <a:ext cx="399287" cy="3992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5EE971-4B5E-4CB1-AB52-26DD1BDD0425}">
      <dsp:nvSpPr>
        <dsp:cNvPr id="0" name=""/>
        <dsp:cNvSpPr/>
      </dsp:nvSpPr>
      <dsp:spPr>
        <a:xfrm>
          <a:off x="670453" y="3140090"/>
          <a:ext cx="1140820" cy="456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a:t>Quality.</a:t>
          </a:r>
        </a:p>
      </dsp:txBody>
      <dsp:txXfrm>
        <a:off x="670453" y="3140090"/>
        <a:ext cx="1140820" cy="456328"/>
      </dsp:txXfrm>
    </dsp:sp>
    <dsp:sp modelId="{6A5ACDA4-758C-4091-B7A8-3E890360C8BC}">
      <dsp:nvSpPr>
        <dsp:cNvPr id="0" name=""/>
        <dsp:cNvSpPr/>
      </dsp:nvSpPr>
      <dsp:spPr>
        <a:xfrm>
          <a:off x="2233377" y="2227434"/>
          <a:ext cx="695900" cy="69590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916695-5991-493D-BE80-1DB6D73E1316}">
      <dsp:nvSpPr>
        <dsp:cNvPr id="0" name=""/>
        <dsp:cNvSpPr/>
      </dsp:nvSpPr>
      <dsp:spPr>
        <a:xfrm>
          <a:off x="2381684" y="2375741"/>
          <a:ext cx="399287" cy="3992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50F303-79B7-4D0F-A984-DDA80AEA7D3A}">
      <dsp:nvSpPr>
        <dsp:cNvPr id="0" name=""/>
        <dsp:cNvSpPr/>
      </dsp:nvSpPr>
      <dsp:spPr>
        <a:xfrm>
          <a:off x="2010917" y="3140090"/>
          <a:ext cx="1140820" cy="456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a:t>Brand reputation</a:t>
          </a:r>
        </a:p>
      </dsp:txBody>
      <dsp:txXfrm>
        <a:off x="2010917" y="3140090"/>
        <a:ext cx="1140820" cy="456328"/>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1784D7-80DC-492B-BCD9-BA29C70076AC}" type="datetimeFigureOut">
              <a:t>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D4D3E9-AAFD-46D0-9C79-0385752510C2}" type="slidenum">
              <a:t>‹#›</a:t>
            </a:fld>
            <a:endParaRPr lang="en-US"/>
          </a:p>
        </p:txBody>
      </p:sp>
    </p:spTree>
    <p:extLst>
      <p:ext uri="{BB962C8B-B14F-4D97-AF65-F5344CB8AC3E}">
        <p14:creationId xmlns:p14="http://schemas.microsoft.com/office/powerpoint/2010/main" val="3806664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90000"/>
              </a:lnSpc>
              <a:spcBef>
                <a:spcPts val="1000"/>
              </a:spcBef>
            </a:pPr>
            <a:r>
              <a:rPr lang="en-US" dirty="0"/>
              <a:t>The idea is that each country has multiple locations to taste the cocoa flavor with added ingredients. The stakeholders can also view a review date from each country to experience the flavors.</a:t>
            </a:r>
            <a:endParaRPr lang="en-US"/>
          </a:p>
          <a:p>
            <a:pPr algn="just">
              <a:lnSpc>
                <a:spcPct val="90000"/>
              </a:lnSpc>
              <a:spcBef>
                <a:spcPts val="1000"/>
              </a:spcBef>
            </a:pPr>
            <a:r>
              <a:rPr lang="en-US" dirty="0"/>
              <a:t>With the help of company location, there are manufacturing companies where we can quickly get the analysis of different visuals. </a:t>
            </a:r>
            <a:endParaRPr lang="en-US" dirty="0">
              <a:cs typeface="Calibri"/>
            </a:endParaRPr>
          </a:p>
          <a:p>
            <a:pPr algn="just">
              <a:lnSpc>
                <a:spcPct val="90000"/>
              </a:lnSpc>
              <a:spcBef>
                <a:spcPts val="1000"/>
              </a:spcBef>
            </a:pPr>
            <a:endParaRPr lang="en-US" dirty="0">
              <a:cs typeface="Calibri"/>
            </a:endParaRPr>
          </a:p>
          <a:p>
            <a:pPr algn="just"/>
            <a:r>
              <a:rPr lang="en-US" dirty="0"/>
              <a:t>In this slide here, I have used </a:t>
            </a:r>
            <a:r>
              <a:rPr lang="en-US" b="1" dirty="0"/>
              <a:t>Freytag's pyramid </a:t>
            </a:r>
            <a:r>
              <a:rPr lang="en-US" dirty="0"/>
              <a:t>to represent the story of how the dataset of chocolate cocoa gets rated for each ingredient by bringing the attention of the customers, and giving them to taste different flavors and concluding it by giving ratings according to the texture and the chocolate syrup.</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54D4D3E9-AAFD-46D0-9C79-0385752510C2}" type="slidenum">
              <a:t>3</a:t>
            </a:fld>
            <a:endParaRPr lang="en-US"/>
          </a:p>
        </p:txBody>
      </p:sp>
    </p:spTree>
    <p:extLst>
      <p:ext uri="{BB962C8B-B14F-4D97-AF65-F5344CB8AC3E}">
        <p14:creationId xmlns:p14="http://schemas.microsoft.com/office/powerpoint/2010/main" val="6601872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Gestalt principle for this Dashboard slide is the Gestalt principle of similarity: It can group similar data points.</a:t>
            </a:r>
            <a:endParaRPr lang="en-US" dirty="0">
              <a:cs typeface="Calibri" panose="020F0502020204030204"/>
            </a:endParaRPr>
          </a:p>
          <a:p>
            <a:r>
              <a:rPr lang="en-US" dirty="0"/>
              <a:t>I have represented </a:t>
            </a:r>
            <a:r>
              <a:rPr lang="en-US" b="1" dirty="0"/>
              <a:t>Color </a:t>
            </a:r>
            <a:r>
              <a:rPr lang="en-US" dirty="0"/>
              <a:t>as it is used to draw attention to specific data points or to indicate different categories or values. However, it's important to use color consistently and sparingly to avoid overwhelming the dashboard with too much visual noise.</a:t>
            </a:r>
            <a:endParaRPr lang="en-US" b="1" dirty="0">
              <a:cs typeface="Calibri"/>
            </a:endParaRPr>
          </a:p>
          <a:p>
            <a:endParaRPr lang="en-US" b="1" dirty="0"/>
          </a:p>
          <a:p>
            <a:r>
              <a:rPr lang="en-US" b="1" dirty="0"/>
              <a:t>And size </a:t>
            </a:r>
            <a:r>
              <a:rPr lang="en-US" dirty="0"/>
              <a:t>is used to indicate the relative importance of data points or to draw attention to specific values. Larger sizes can make certain data points stand out and grab the user's attention.</a:t>
            </a:r>
            <a:endParaRPr lang="en-US">
              <a:cs typeface="Calibri"/>
            </a:endParaRPr>
          </a:p>
          <a:p>
            <a:r>
              <a:rPr lang="en-US" dirty="0"/>
              <a:t>The </a:t>
            </a:r>
            <a:r>
              <a:rPr lang="en-US" b="1" dirty="0"/>
              <a:t>Shape </a:t>
            </a:r>
            <a:r>
              <a:rPr lang="en-US" dirty="0"/>
              <a:t>can be used to indicate different categories or to convey specific meaning. For example, different shapes can be used to represent different types of data or to represent specific icons or symbol.</a:t>
            </a:r>
            <a:endParaRPr lang="en-US" dirty="0">
              <a:cs typeface="Calibri"/>
            </a:endParaRPr>
          </a:p>
          <a:p>
            <a:endParaRPr lang="en-US" dirty="0">
              <a:cs typeface="Calibri"/>
            </a:endParaRPr>
          </a:p>
          <a:p>
            <a:r>
              <a:rPr lang="en-US" dirty="0"/>
              <a:t>.</a:t>
            </a:r>
            <a:endParaRPr lang="en-US" dirty="0">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4D4D3E9-AAFD-46D0-9C79-0385752510C2}" type="slidenum">
              <a:t>16</a:t>
            </a:fld>
            <a:endParaRPr lang="en-US"/>
          </a:p>
        </p:txBody>
      </p:sp>
    </p:spTree>
    <p:extLst>
      <p:ext uri="{BB962C8B-B14F-4D97-AF65-F5344CB8AC3E}">
        <p14:creationId xmlns:p14="http://schemas.microsoft.com/office/powerpoint/2010/main" val="2960667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in this excel dashboard, I have displayed different data visualizations by implementing strategies for aligning each chart's data labels and increasing the data-ink ratio for easy eyesight. I have implemented color psychology for each chart to draw the attention of the audience. I have also used font and the content in clear view to make it visible and efficient to the audience</a:t>
            </a:r>
          </a:p>
        </p:txBody>
      </p:sp>
      <p:sp>
        <p:nvSpPr>
          <p:cNvPr id="4" name="Slide Number Placeholder 3"/>
          <p:cNvSpPr>
            <a:spLocks noGrp="1"/>
          </p:cNvSpPr>
          <p:nvPr>
            <p:ph type="sldNum" sz="quarter" idx="5"/>
          </p:nvPr>
        </p:nvSpPr>
        <p:spPr/>
        <p:txBody>
          <a:bodyPr/>
          <a:lstStyle/>
          <a:p>
            <a:fld id="{54D4D3E9-AAFD-46D0-9C79-0385752510C2}" type="slidenum">
              <a:rPr lang="en-US"/>
              <a:t>17</a:t>
            </a:fld>
            <a:endParaRPr lang="en-US"/>
          </a:p>
        </p:txBody>
      </p:sp>
    </p:spTree>
    <p:extLst>
      <p:ext uri="{BB962C8B-B14F-4D97-AF65-F5344CB8AC3E}">
        <p14:creationId xmlns:p14="http://schemas.microsoft.com/office/powerpoint/2010/main" val="3547784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chart contains 6 different charts.</a:t>
            </a:r>
          </a:p>
          <a:p>
            <a:endParaRPr lang="en-US" dirty="0">
              <a:cs typeface="Calibri"/>
            </a:endParaRPr>
          </a:p>
          <a:p>
            <a:r>
              <a:rPr lang="en-US" dirty="0">
                <a:cs typeface="Calibri"/>
              </a:rPr>
              <a:t>I have added slicers to get the results from different locations.</a:t>
            </a:r>
          </a:p>
        </p:txBody>
      </p:sp>
      <p:sp>
        <p:nvSpPr>
          <p:cNvPr id="4" name="Slide Number Placeholder 3"/>
          <p:cNvSpPr>
            <a:spLocks noGrp="1"/>
          </p:cNvSpPr>
          <p:nvPr>
            <p:ph type="sldNum" sz="quarter" idx="5"/>
          </p:nvPr>
        </p:nvSpPr>
        <p:spPr/>
        <p:txBody>
          <a:bodyPr/>
          <a:lstStyle/>
          <a:p>
            <a:fld id="{54D4D3E9-AAFD-46D0-9C79-0385752510C2}" type="slidenum">
              <a:rPr lang="en-US"/>
              <a:t>18</a:t>
            </a:fld>
            <a:endParaRPr lang="en-US"/>
          </a:p>
        </p:txBody>
      </p:sp>
    </p:spTree>
    <p:extLst>
      <p:ext uri="{BB962C8B-B14F-4D97-AF65-F5344CB8AC3E}">
        <p14:creationId xmlns:p14="http://schemas.microsoft.com/office/powerpoint/2010/main" val="3634600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Calibri"/>
              <a:buChar char="-"/>
            </a:pPr>
            <a:r>
              <a:rPr lang="en-US" dirty="0">
                <a:cs typeface="Calibri"/>
              </a:rPr>
              <a:t>The </a:t>
            </a:r>
            <a:r>
              <a:rPr lang="en-US" b="1" dirty="0">
                <a:cs typeface="Calibri"/>
              </a:rPr>
              <a:t>dataset </a:t>
            </a:r>
            <a:r>
              <a:rPr lang="en-US" b="1" dirty="0"/>
              <a:t>content</a:t>
            </a:r>
            <a:r>
              <a:rPr lang="en-US" dirty="0"/>
              <a:t> </a:t>
            </a:r>
            <a:r>
              <a:rPr lang="en-US" dirty="0">
                <a:cs typeface="Calibri"/>
              </a:rPr>
              <a:t>which I have chosen is from a </a:t>
            </a:r>
            <a:r>
              <a:rPr lang="en-US" b="1" dirty="0">
                <a:cs typeface="Calibri"/>
              </a:rPr>
              <a:t>credible source</a:t>
            </a:r>
            <a:r>
              <a:rPr lang="en-US" dirty="0">
                <a:cs typeface="Calibri"/>
              </a:rPr>
              <a:t>.</a:t>
            </a:r>
            <a:endParaRPr lang="en-US" dirty="0"/>
          </a:p>
        </p:txBody>
      </p:sp>
      <p:sp>
        <p:nvSpPr>
          <p:cNvPr id="4" name="Slide Number Placeholder 3"/>
          <p:cNvSpPr>
            <a:spLocks noGrp="1"/>
          </p:cNvSpPr>
          <p:nvPr>
            <p:ph type="sldNum" sz="quarter" idx="5"/>
          </p:nvPr>
        </p:nvSpPr>
        <p:spPr/>
        <p:txBody>
          <a:bodyPr/>
          <a:lstStyle/>
          <a:p>
            <a:fld id="{54D4D3E9-AAFD-46D0-9C79-0385752510C2}" type="slidenum">
              <a:rPr lang="en-US"/>
              <a:t>5</a:t>
            </a:fld>
            <a:endParaRPr lang="en-US"/>
          </a:p>
        </p:txBody>
      </p:sp>
    </p:spTree>
    <p:extLst>
      <p:ext uri="{BB962C8B-B14F-4D97-AF65-F5344CB8AC3E}">
        <p14:creationId xmlns:p14="http://schemas.microsoft.com/office/powerpoint/2010/main" val="4048641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I have used the </a:t>
            </a:r>
            <a:r>
              <a:rPr lang="en-US" b="1" dirty="0"/>
              <a:t>Gestalt Principle of similarity and Continuity</a:t>
            </a:r>
            <a:r>
              <a:rPr lang="en-US" dirty="0"/>
              <a:t> in this slide as it is representing similar colors, textures, or shapes for bars representing related data categories and arranging bars in a continuous line can help stakeholders group them together and see the progression or change in the data.</a:t>
            </a:r>
            <a:endParaRPr lang="en-US" dirty="0">
              <a:cs typeface="Calibri"/>
            </a:endParaRPr>
          </a:p>
          <a:p>
            <a:pPr algn="just"/>
            <a:endParaRPr lang="en-US" dirty="0"/>
          </a:p>
          <a:p>
            <a:pPr algn="just"/>
            <a:r>
              <a:rPr lang="en-US" dirty="0"/>
              <a:t>The </a:t>
            </a:r>
            <a:r>
              <a:rPr lang="en-US" b="1" dirty="0"/>
              <a:t>size </a:t>
            </a:r>
            <a:r>
              <a:rPr lang="en-US" dirty="0"/>
              <a:t>of individual bars can draw attention to specific data points and highlight differences between data categories.</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54D4D3E9-AAFD-46D0-9C79-0385752510C2}" type="slidenum">
              <a:t>8</a:t>
            </a:fld>
            <a:endParaRPr lang="en-US"/>
          </a:p>
        </p:txBody>
      </p:sp>
    </p:spTree>
    <p:extLst>
      <p:ext uri="{BB962C8B-B14F-4D97-AF65-F5344CB8AC3E}">
        <p14:creationId xmlns:p14="http://schemas.microsoft.com/office/powerpoint/2010/main" val="2855606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I have used the </a:t>
            </a:r>
            <a:r>
              <a:rPr lang="en-US" b="1" dirty="0"/>
              <a:t>Gestalt Principle of continuity</a:t>
            </a:r>
            <a:r>
              <a:rPr lang="en-US" dirty="0"/>
              <a:t> in this slide because placing related areas next to each other and using continuous lines representing borders can help viewers understand the geographic relationships between the areas.</a:t>
            </a:r>
            <a:endParaRPr lang="en-US" dirty="0">
              <a:cs typeface="Calibri" panose="020F0502020204030204"/>
            </a:endParaRPr>
          </a:p>
          <a:p>
            <a:pPr algn="just"/>
            <a:endParaRPr lang="en-US" dirty="0"/>
          </a:p>
          <a:p>
            <a:pPr algn="just"/>
            <a:r>
              <a:rPr lang="en-US" dirty="0"/>
              <a:t>I focused on </a:t>
            </a:r>
            <a:r>
              <a:rPr lang="en-US" b="1" dirty="0"/>
              <a:t>Texture </a:t>
            </a:r>
            <a:r>
              <a:rPr lang="en-US" dirty="0"/>
              <a:t>because using different textures or patterns to represent different areas can help stakeholders/viewers distinguish between them even if they are similar in color.</a:t>
            </a:r>
            <a:endParaRPr lang="en-US" dirty="0">
              <a:cs typeface="Calibri"/>
            </a:endParaRPr>
          </a:p>
          <a:p>
            <a:pPr algn="just"/>
            <a:r>
              <a:rPr lang="en-US" b="1" dirty="0"/>
              <a:t>Size:</a:t>
            </a:r>
            <a:r>
              <a:rPr lang="en-US" dirty="0"/>
              <a:t> Changing the size of geographic elements, such as country borders or city markers, can draw attention to specific areas or data points.</a:t>
            </a:r>
            <a:endParaRPr lang="en-US">
              <a:cs typeface="Calibri" panose="020F0502020204030204"/>
            </a:endParaRPr>
          </a:p>
          <a:p>
            <a:pPr algn="just"/>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54D4D3E9-AAFD-46D0-9C79-0385752510C2}" type="slidenum">
              <a:t>9</a:t>
            </a:fld>
            <a:endParaRPr lang="en-US"/>
          </a:p>
        </p:txBody>
      </p:sp>
    </p:spTree>
    <p:extLst>
      <p:ext uri="{BB962C8B-B14F-4D97-AF65-F5344CB8AC3E}">
        <p14:creationId xmlns:p14="http://schemas.microsoft.com/office/powerpoint/2010/main" val="2477853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I have used the </a:t>
            </a:r>
            <a:r>
              <a:rPr lang="en-US" b="1" dirty="0"/>
              <a:t>Gestalt Principle of Proximity:</a:t>
            </a:r>
            <a:r>
              <a:rPr lang="en-US" dirty="0"/>
              <a:t> related columns which are together can help viewers see the Relationship between the data categories.</a:t>
            </a:r>
            <a:endParaRPr lang="en-US" dirty="0">
              <a:cs typeface="Calibri"/>
            </a:endParaRPr>
          </a:p>
          <a:p>
            <a:endParaRPr lang="en-US" dirty="0"/>
          </a:p>
          <a:p>
            <a:r>
              <a:rPr lang="en-US" dirty="0"/>
              <a:t>And </a:t>
            </a:r>
            <a:r>
              <a:rPr lang="en-US" b="1" dirty="0"/>
              <a:t>Gestalt Principle of Similarity: </a:t>
            </a:r>
            <a:r>
              <a:rPr lang="en-US" dirty="0"/>
              <a:t>Helps in identifying similar colors, textures, or shapes for columns representing related data categories can help viewers group them together.</a:t>
            </a:r>
            <a:endParaRPr lang="en-US">
              <a:cs typeface="Calibri"/>
            </a:endParaRPr>
          </a:p>
          <a:p>
            <a:pPr marL="0" lvl="1"/>
            <a:endParaRPr lang="en-US" dirty="0"/>
          </a:p>
          <a:p>
            <a:pPr marL="0" lvl="1"/>
            <a:r>
              <a:rPr lang="en-US" dirty="0"/>
              <a:t>In this chart I have showed </a:t>
            </a:r>
            <a:r>
              <a:rPr lang="en-US" b="1" dirty="0"/>
              <a:t>Color u</a:t>
            </a:r>
            <a:r>
              <a:rPr lang="en-US" dirty="0"/>
              <a:t>sing assorted colors to represent different data categories can help viewers quickly differentiate between them. The </a:t>
            </a:r>
            <a:r>
              <a:rPr lang="en-US" b="1" dirty="0"/>
              <a:t>size </a:t>
            </a:r>
            <a:r>
              <a:rPr lang="en-US" dirty="0"/>
              <a:t>of individual columns can draw attention to specific data points and highlight differences between data categories.</a:t>
            </a:r>
            <a:endParaRPr lang="en-US">
              <a:cs typeface="Calibri"/>
            </a:endParaRPr>
          </a:p>
        </p:txBody>
      </p:sp>
      <p:sp>
        <p:nvSpPr>
          <p:cNvPr id="4" name="Slide Number Placeholder 3"/>
          <p:cNvSpPr>
            <a:spLocks noGrp="1"/>
          </p:cNvSpPr>
          <p:nvPr>
            <p:ph type="sldNum" sz="quarter" idx="5"/>
          </p:nvPr>
        </p:nvSpPr>
        <p:spPr/>
        <p:txBody>
          <a:bodyPr/>
          <a:lstStyle/>
          <a:p>
            <a:fld id="{54D4D3E9-AAFD-46D0-9C79-0385752510C2}" type="slidenum">
              <a:t>10</a:t>
            </a:fld>
            <a:endParaRPr lang="en-US"/>
          </a:p>
        </p:txBody>
      </p:sp>
    </p:spTree>
    <p:extLst>
      <p:ext uri="{BB962C8B-B14F-4D97-AF65-F5344CB8AC3E}">
        <p14:creationId xmlns:p14="http://schemas.microsoft.com/office/powerpoint/2010/main" val="37466014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I have used the </a:t>
            </a:r>
            <a:r>
              <a:rPr lang="en-US" b="1" dirty="0"/>
              <a:t>Gestalt Principle of Similarity</a:t>
            </a:r>
            <a:r>
              <a:rPr lang="en-US" dirty="0"/>
              <a:t> to bring out grouping with similar data categories, such as slices of similar colors or textures.</a:t>
            </a:r>
            <a:endParaRPr lang="en-US">
              <a:cs typeface="Calibri"/>
            </a:endParaRPr>
          </a:p>
          <a:p>
            <a:pPr algn="just"/>
            <a:endParaRPr lang="en-US" dirty="0">
              <a:cs typeface="Calibri"/>
            </a:endParaRPr>
          </a:p>
          <a:p>
            <a:pPr algn="just"/>
            <a:r>
              <a:rPr lang="en-US" dirty="0"/>
              <a:t>I have used </a:t>
            </a:r>
            <a:r>
              <a:rPr lang="en-US" b="1" dirty="0"/>
              <a:t>Colors</a:t>
            </a:r>
            <a:r>
              <a:rPr lang="en-US" dirty="0"/>
              <a:t> for each slice can help viewers quickly differentiate between them.</a:t>
            </a:r>
          </a:p>
          <a:p>
            <a:pPr algn="just"/>
            <a:r>
              <a:rPr lang="en-US" dirty="0"/>
              <a:t>Changing the </a:t>
            </a:r>
            <a:r>
              <a:rPr lang="en-US" b="1" dirty="0"/>
              <a:t>size </a:t>
            </a:r>
            <a:r>
              <a:rPr lang="en-US" dirty="0"/>
              <a:t>of individual slices or the overall pie can draw attention to specific data points.</a:t>
            </a:r>
            <a:endParaRPr lang="en-US" dirty="0">
              <a:cs typeface="Calibri"/>
            </a:endParaRPr>
          </a:p>
          <a:p>
            <a:r>
              <a:rPr lang="en-US" dirty="0"/>
              <a:t>There is performance of </a:t>
            </a:r>
            <a:r>
              <a:rPr lang="en-US" b="1" dirty="0"/>
              <a:t>shapes </a:t>
            </a:r>
            <a:r>
              <a:rPr lang="en-US" dirty="0"/>
              <a:t>for each slice can help viewers distinguish between them even if they are similar in color or size.</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54D4D3E9-AAFD-46D0-9C79-0385752510C2}" type="slidenum">
              <a:t>11</a:t>
            </a:fld>
            <a:endParaRPr lang="en-US"/>
          </a:p>
        </p:txBody>
      </p:sp>
    </p:spTree>
    <p:extLst>
      <p:ext uri="{BB962C8B-B14F-4D97-AF65-F5344CB8AC3E}">
        <p14:creationId xmlns:p14="http://schemas.microsoft.com/office/powerpoint/2010/main" val="555976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In this slide I have used the </a:t>
            </a:r>
            <a:r>
              <a:rPr lang="en-US" b="1" dirty="0"/>
              <a:t>Gestalt Principle of Continuity </a:t>
            </a:r>
            <a:r>
              <a:rPr lang="en-US" dirty="0"/>
              <a:t>as this principle helps in Connecting data points with lines can help viewers see the progression or change in the data.</a:t>
            </a:r>
            <a:endParaRPr lang="en-US" dirty="0">
              <a:cs typeface="Calibri"/>
            </a:endParaRPr>
          </a:p>
          <a:p>
            <a:pPr algn="just"/>
            <a:r>
              <a:rPr lang="en-US" b="1" dirty="0"/>
              <a:t>Gestalt Principle of Similarity: </a:t>
            </a:r>
            <a:r>
              <a:rPr lang="en-US" dirty="0"/>
              <a:t>Using similar colors or line styles for related data categories can help viewers group them together and understand the relationship between them.</a:t>
            </a:r>
            <a:endParaRPr lang="en-US" dirty="0">
              <a:cs typeface="Calibri"/>
            </a:endParaRPr>
          </a:p>
          <a:p>
            <a:pPr algn="just"/>
            <a:r>
              <a:rPr lang="en-US" dirty="0"/>
              <a:t>The pre-attentive attribute that occurred for this line chart is the </a:t>
            </a:r>
            <a:r>
              <a:rPr lang="en-US" b="1" dirty="0"/>
              <a:t>color </a:t>
            </a:r>
            <a:r>
              <a:rPr lang="en-US" dirty="0"/>
              <a:t>as representation of data can help viewers distinguish between them and understand their relationship.</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54D4D3E9-AAFD-46D0-9C79-0385752510C2}" type="slidenum">
              <a:t>12</a:t>
            </a:fld>
            <a:endParaRPr lang="en-US"/>
          </a:p>
        </p:txBody>
      </p:sp>
    </p:spTree>
    <p:extLst>
      <p:ext uri="{BB962C8B-B14F-4D97-AF65-F5344CB8AC3E}">
        <p14:creationId xmlns:p14="http://schemas.microsoft.com/office/powerpoint/2010/main" val="964939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cs typeface="Calibri"/>
            </a:endParaRPr>
          </a:p>
          <a:p>
            <a:r>
              <a:rPr lang="en-US" dirty="0"/>
              <a:t>I have used the </a:t>
            </a:r>
            <a:r>
              <a:rPr lang="en-US" b="1" dirty="0"/>
              <a:t>Gestalt Principle of Proximity:</a:t>
            </a:r>
            <a:r>
              <a:rPr lang="en-US" dirty="0"/>
              <a:t> Grouping related bars together can help viewers see the relationship between the data categories.</a:t>
            </a:r>
            <a:endParaRPr lang="en-US" dirty="0">
              <a:cs typeface="Calibri"/>
            </a:endParaRPr>
          </a:p>
          <a:p>
            <a:r>
              <a:rPr lang="en-US" b="1" dirty="0"/>
              <a:t>Gestalt Principle of Similarity:</a:t>
            </a:r>
            <a:r>
              <a:rPr lang="en-US" dirty="0"/>
              <a:t> Using similar colors, textures, or shapes for bars representing related data categories can help viewers group them together.</a:t>
            </a:r>
            <a:endParaRPr lang="en-US" dirty="0">
              <a:cs typeface="Calibri"/>
            </a:endParaRPr>
          </a:p>
          <a:p>
            <a:r>
              <a:rPr lang="en-US" b="1" dirty="0"/>
              <a:t>Gestalt Principle of Closure: </a:t>
            </a:r>
            <a:r>
              <a:rPr lang="en-US" dirty="0"/>
              <a:t>This bar chart helps viewers understand the total value and the contribution of each data category.</a:t>
            </a:r>
            <a:endParaRPr lang="en-US" dirty="0">
              <a:cs typeface="Calibri"/>
            </a:endParaRPr>
          </a:p>
          <a:p>
            <a:endParaRPr lang="en-US" dirty="0">
              <a:cs typeface="Calibri"/>
            </a:endParaRPr>
          </a:p>
          <a:p>
            <a:r>
              <a:rPr lang="en-US" dirty="0"/>
              <a:t>I have used different </a:t>
            </a:r>
            <a:r>
              <a:rPr lang="en-US" b="1" dirty="0"/>
              <a:t>colors </a:t>
            </a:r>
            <a:r>
              <a:rPr lang="en-US" dirty="0"/>
              <a:t>to represent different data categories can help viewers quickly differentiate between them.</a:t>
            </a:r>
            <a:endParaRPr lang="en-US" dirty="0">
              <a:cs typeface="Calibri"/>
            </a:endParaRPr>
          </a:p>
          <a:p>
            <a:r>
              <a:rPr lang="en-US" dirty="0"/>
              <a:t>And the </a:t>
            </a:r>
            <a:r>
              <a:rPr lang="en-US" b="1" dirty="0"/>
              <a:t>position </a:t>
            </a:r>
            <a:r>
              <a:rPr lang="en-US" dirty="0"/>
              <a:t>of bars relative to each other can show the comparison between the data categories.</a:t>
            </a:r>
            <a:endParaRPr lang="en-US" dirty="0">
              <a:cs typeface="Calibri"/>
            </a:endParaRPr>
          </a:p>
          <a:p>
            <a:r>
              <a:rPr lang="en-US" dirty="0"/>
              <a:t>The </a:t>
            </a:r>
            <a:r>
              <a:rPr lang="en-US" b="1" dirty="0"/>
              <a:t>length </a:t>
            </a:r>
            <a:r>
              <a:rPr lang="en-US" dirty="0"/>
              <a:t>of individual bars can draw attention to specific data points and highlight differences between data categories.</a:t>
            </a:r>
            <a:endParaRPr lang="en-US" dirty="0">
              <a:cs typeface="Calibri"/>
            </a:endParaRPr>
          </a:p>
          <a:p>
            <a:endParaRPr lang="en-US" dirty="0">
              <a:cs typeface="Calibri"/>
            </a:endParaRPr>
          </a:p>
          <a:p>
            <a:r>
              <a:rPr lang="en-US" dirty="0">
                <a:cs typeface="Calibri"/>
              </a:rPr>
              <a:t>For this chart,  </a:t>
            </a:r>
            <a:r>
              <a:rPr lang="en-US" dirty="0"/>
              <a:t>To drive the audience's energy towards global cocoa ratings, I have used </a:t>
            </a:r>
            <a:r>
              <a:rPr lang="en-US" b="1" dirty="0"/>
              <a:t>warm hues</a:t>
            </a:r>
            <a:r>
              <a:rPr lang="en-US" dirty="0"/>
              <a:t> in my presentation.</a:t>
            </a:r>
            <a:endParaRPr lang="en-US" dirty="0">
              <a:cs typeface="Calibri"/>
            </a:endParaRPr>
          </a:p>
          <a:p>
            <a:endParaRPr lang="en-US" dirty="0">
              <a:cs typeface="Calibri"/>
            </a:endParaRPr>
          </a:p>
          <a:p>
            <a:endParaRPr lang="en-US" b="1" dirty="0">
              <a:cs typeface="Calibri"/>
            </a:endParaRP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54D4D3E9-AAFD-46D0-9C79-0385752510C2}" type="slidenum">
              <a:t>13</a:t>
            </a:fld>
            <a:endParaRPr lang="en-US"/>
          </a:p>
        </p:txBody>
      </p:sp>
    </p:spTree>
    <p:extLst>
      <p:ext uri="{BB962C8B-B14F-4D97-AF65-F5344CB8AC3E}">
        <p14:creationId xmlns:p14="http://schemas.microsoft.com/office/powerpoint/2010/main" val="750316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Gestalt principle </a:t>
            </a:r>
            <a:r>
              <a:rPr lang="en-US" b="1" dirty="0"/>
              <a:t>of Closure: </a:t>
            </a:r>
            <a:r>
              <a:rPr lang="en-US" dirty="0"/>
              <a:t>Because this principle is used to show relationships between different parts of the data.</a:t>
            </a:r>
            <a:endParaRPr lang="en-US" dirty="0">
              <a:cs typeface="Calibri"/>
            </a:endParaRPr>
          </a:p>
          <a:p>
            <a:endParaRPr lang="en-US" dirty="0">
              <a:cs typeface="Calibri"/>
            </a:endParaRPr>
          </a:p>
          <a:p>
            <a:r>
              <a:rPr lang="en-US" dirty="0"/>
              <a:t>I have focused on </a:t>
            </a:r>
            <a:r>
              <a:rPr lang="en-US" b="1" dirty="0"/>
              <a:t>Size, shape, and position</a:t>
            </a:r>
            <a:r>
              <a:rPr lang="en-US" dirty="0"/>
              <a:t> for this tableau dashboard, using different colors and charts for good graphics. I even tried to explain the content of the dataset. I have given other representations of charts with filters applied to each chart. I have chosen outstanding presentation designs to implement Aristotle's triangle as it will be clear for the person viewing the dashboard. </a:t>
            </a:r>
            <a:endParaRPr lang="en-US" dirty="0">
              <a:cs typeface="Calibri"/>
            </a:endParaRP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54D4D3E9-AAFD-46D0-9C79-0385752510C2}" type="slidenum">
              <a:t>15</a:t>
            </a:fld>
            <a:endParaRPr lang="en-US"/>
          </a:p>
        </p:txBody>
      </p:sp>
    </p:spTree>
    <p:extLst>
      <p:ext uri="{BB962C8B-B14F-4D97-AF65-F5344CB8AC3E}">
        <p14:creationId xmlns:p14="http://schemas.microsoft.com/office/powerpoint/2010/main" val="1976272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42771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67142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18575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77503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90437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03597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3/1/2023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85846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3/1/2023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42784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86762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503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20158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3/1/2023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405675424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ocoarunners.com/shop/by/kits/one-hundred-percent-cacao-gift-collections/" TargetMode="Externa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hyperlink" Target="mailto:patlollb@csp.edu" TargetMode="External"/><Relationship Id="rId1" Type="http://schemas.openxmlformats.org/officeDocument/2006/relationships/slideLayout" Target="../slideLayouts/slideLayout2.xml"/><Relationship Id="rId4" Type="http://schemas.openxmlformats.org/officeDocument/2006/relationships/hyperlink" Target="https://owl.excelsior.edu/educator-resources/owl-across-disciplines/owl-across-the-disciplines-grammar-and-usage/" TargetMode="External"/></Relationships>
</file>

<file path=ppt/slides/_rels/slide21.xml.rels><?xml version="1.0" encoding="UTF-8" standalone="yes"?>
<Relationships xmlns="http://schemas.openxmlformats.org/package/2006/relationships"><Relationship Id="rId2" Type="http://schemas.openxmlformats.org/officeDocument/2006/relationships/hyperlink" Target="https://www.kaggle.com/datasets/nyagami/chocolate-bar-ratings-2022"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www.pngall.com/thank-you-png/download/4045"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hyperlink" Target="https://ukrainianlaw.blogspot.com/2016/02/was-your-chocolate-bar-produced-by.html"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kaggle.com/datasets/nyagami/chocolate-bar-ratings-2022"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loonylabs.org/2021/04/26/flexible-coding-for-data-visualization/" TargetMode="External"/><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the99centchef.blogspot.com/2009/02/mini-banana-puddings.html" TargetMode="External"/><Relationship Id="rId7" Type="http://schemas.openxmlformats.org/officeDocument/2006/relationships/diagramColors" Target="../diagrams/colors1.xml"/><Relationship Id="rId2" Type="http://schemas.openxmlformats.org/officeDocument/2006/relationships/image" Target="../media/image8.gif"/><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 name="Picture 4" descr="Mug topped with marshmallows on wood board, surrounded by chocolate bars, cinnamon, autumn leaves, oranges, and glass jar">
            <a:extLst>
              <a:ext uri="{FF2B5EF4-FFF2-40B4-BE49-F238E27FC236}">
                <a16:creationId xmlns:a16="http://schemas.microsoft.com/office/drawing/2014/main" id="{8DADD768-A283-6397-517F-4A2CF087ABEB}"/>
              </a:ext>
            </a:extLst>
          </p:cNvPr>
          <p:cNvPicPr>
            <a:picLocks noChangeAspect="1"/>
          </p:cNvPicPr>
          <p:nvPr/>
        </p:nvPicPr>
        <p:blipFill rotWithShape="1">
          <a:blip r:embed="rId2">
            <a:alphaModFix amt="50000"/>
          </a:blip>
          <a:srcRect t="10450" b="5280"/>
          <a:stretch/>
        </p:blipFill>
        <p:spPr>
          <a:xfrm>
            <a:off x="20" y="1"/>
            <a:ext cx="12191980" cy="6857999"/>
          </a:xfrm>
          <a:prstGeom prst="rect">
            <a:avLst/>
          </a:prstGeom>
        </p:spPr>
      </p:pic>
      <p:sp>
        <p:nvSpPr>
          <p:cNvPr id="2" name="Title 1"/>
          <p:cNvSpPr>
            <a:spLocks noGrp="1"/>
          </p:cNvSpPr>
          <p:nvPr>
            <p:ph type="ctrTitle"/>
          </p:nvPr>
        </p:nvSpPr>
        <p:spPr>
          <a:xfrm>
            <a:off x="1524000" y="1122362"/>
            <a:ext cx="9144000" cy="2900518"/>
          </a:xfrm>
        </p:spPr>
        <p:txBody>
          <a:bodyPr>
            <a:normAutofit/>
          </a:bodyPr>
          <a:lstStyle/>
          <a:p>
            <a:r>
              <a:rPr lang="en-US">
                <a:solidFill>
                  <a:srgbClr val="FFFFFF"/>
                </a:solidFill>
                <a:latin typeface="Times New Roman"/>
                <a:ea typeface="Calibri Light"/>
                <a:cs typeface="Calibri Light"/>
              </a:rPr>
              <a:t>Chocolate Bar Rating </a:t>
            </a:r>
            <a:endParaRPr lang="en-US">
              <a:solidFill>
                <a:srgbClr val="FFFFFF"/>
              </a:solidFill>
              <a:latin typeface="Times New Roman"/>
              <a:cs typeface="Times New Roman"/>
            </a:endParaRPr>
          </a:p>
        </p:txBody>
      </p:sp>
      <p:sp>
        <p:nvSpPr>
          <p:cNvPr id="3" name="Subtitle 2"/>
          <p:cNvSpPr>
            <a:spLocks noGrp="1"/>
          </p:cNvSpPr>
          <p:nvPr>
            <p:ph type="subTitle" idx="1"/>
          </p:nvPr>
        </p:nvSpPr>
        <p:spPr>
          <a:xfrm>
            <a:off x="1524000" y="4159404"/>
            <a:ext cx="9144000" cy="1098395"/>
          </a:xfrm>
        </p:spPr>
        <p:txBody>
          <a:bodyPr vert="horz" lIns="91440" tIns="45720" rIns="91440" bIns="45720" rtlCol="0" anchor="t">
            <a:normAutofit/>
          </a:bodyPr>
          <a:lstStyle/>
          <a:p>
            <a:pPr marL="342900" indent="-342900">
              <a:buFont typeface="Calibri" panose="020B0604020202020204" pitchFamily="34" charset="0"/>
              <a:buChar char="-"/>
            </a:pPr>
            <a:r>
              <a:rPr lang="en-US">
                <a:solidFill>
                  <a:srgbClr val="FFFFFF"/>
                </a:solidFill>
                <a:latin typeface="Times New Roman"/>
                <a:ea typeface="Calibri" panose="020F0502020204030204"/>
                <a:cs typeface="Calibri" panose="020F0502020204030204"/>
              </a:rPr>
              <a:t>Bhavya Reddy Patlolla</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C207D10-D28A-4E84-940A-15770F8C8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592"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8B2F57-E55F-7C67-552C-56518B41F94D}"/>
              </a:ext>
            </a:extLst>
          </p:cNvPr>
          <p:cNvSpPr>
            <a:spLocks noGrp="1"/>
          </p:cNvSpPr>
          <p:nvPr>
            <p:ph type="title"/>
          </p:nvPr>
        </p:nvSpPr>
        <p:spPr>
          <a:xfrm>
            <a:off x="838200" y="585216"/>
            <a:ext cx="10515600" cy="1325563"/>
          </a:xfrm>
        </p:spPr>
        <p:txBody>
          <a:bodyPr>
            <a:normAutofit/>
          </a:bodyPr>
          <a:lstStyle/>
          <a:p>
            <a:r>
              <a:rPr lang="en-US" b="1" dirty="0">
                <a:solidFill>
                  <a:schemeClr val="bg1"/>
                </a:solidFill>
                <a:latin typeface="Times New Roman"/>
                <a:cs typeface="Calibri Light"/>
              </a:rPr>
              <a:t>Column Chart - Tableau </a:t>
            </a:r>
            <a:endParaRPr lang="en-US" b="1" dirty="0">
              <a:solidFill>
                <a:schemeClr val="bg1"/>
              </a:solidFill>
              <a:latin typeface="Times New Roman"/>
              <a:cs typeface="Times New Roman"/>
            </a:endParaRPr>
          </a:p>
        </p:txBody>
      </p:sp>
      <p:pic>
        <p:nvPicPr>
          <p:cNvPr id="4" name="Picture 4" descr="A picture containing chart&#10;&#10;Description automatically generated">
            <a:extLst>
              <a:ext uri="{FF2B5EF4-FFF2-40B4-BE49-F238E27FC236}">
                <a16:creationId xmlns:a16="http://schemas.microsoft.com/office/drawing/2014/main" id="{6DC52886-F523-AD3E-D1A3-920E8DB0ADC7}"/>
              </a:ext>
            </a:extLst>
          </p:cNvPr>
          <p:cNvPicPr>
            <a:picLocks noChangeAspect="1"/>
          </p:cNvPicPr>
          <p:nvPr/>
        </p:nvPicPr>
        <p:blipFill rotWithShape="1">
          <a:blip r:embed="rId3"/>
          <a:srcRect l="24041" r="7103" b="1"/>
          <a:stretch/>
        </p:blipFill>
        <p:spPr>
          <a:xfrm>
            <a:off x="841248" y="2516777"/>
            <a:ext cx="5015484" cy="3660185"/>
          </a:xfrm>
          <a:prstGeom prst="rect">
            <a:avLst/>
          </a:prstGeom>
        </p:spPr>
      </p:pic>
      <p:sp>
        <p:nvSpPr>
          <p:cNvPr id="8" name="Content Placeholder 7">
            <a:extLst>
              <a:ext uri="{FF2B5EF4-FFF2-40B4-BE49-F238E27FC236}">
                <a16:creationId xmlns:a16="http://schemas.microsoft.com/office/drawing/2014/main" id="{C98A5BA3-8E87-0999-03F2-1D54198F9DDA}"/>
              </a:ext>
            </a:extLst>
          </p:cNvPr>
          <p:cNvSpPr>
            <a:spLocks noGrp="1"/>
          </p:cNvSpPr>
          <p:nvPr>
            <p:ph idx="1"/>
          </p:nvPr>
        </p:nvSpPr>
        <p:spPr>
          <a:xfrm>
            <a:off x="6338316" y="2516777"/>
            <a:ext cx="5015484" cy="3660185"/>
          </a:xfrm>
        </p:spPr>
        <p:txBody>
          <a:bodyPr anchor="ctr">
            <a:normAutofit/>
          </a:bodyPr>
          <a:lstStyle/>
          <a:p>
            <a:pPr algn="just"/>
            <a:r>
              <a:rPr lang="en-US" sz="2200" dirty="0">
                <a:latin typeface="Times New Roman"/>
                <a:cs typeface="Calibri"/>
              </a:rPr>
              <a:t>This column chart represents the added ingredients in each country with the level of cocoa percent.</a:t>
            </a:r>
            <a:endParaRPr lang="en-US"/>
          </a:p>
          <a:p>
            <a:pPr algn="just"/>
            <a:r>
              <a:rPr lang="en-US" sz="2200" dirty="0">
                <a:latin typeface="Times New Roman"/>
                <a:cs typeface="Times New Roman"/>
              </a:rPr>
              <a:t>This chart shows high-level insights with low analysis.</a:t>
            </a:r>
            <a:endParaRPr lang="en-US" dirty="0">
              <a:cs typeface="Calibri" panose="020F0502020204030204"/>
            </a:endParaRPr>
          </a:p>
        </p:txBody>
      </p:sp>
    </p:spTree>
    <p:extLst>
      <p:ext uri="{BB962C8B-B14F-4D97-AF65-F5344CB8AC3E}">
        <p14:creationId xmlns:p14="http://schemas.microsoft.com/office/powerpoint/2010/main" val="1076240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6EEE62-BE8F-FE07-8E66-C3A1725A87C5}"/>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b="1" dirty="0">
                <a:solidFill>
                  <a:schemeClr val="bg1"/>
                </a:solidFill>
                <a:latin typeface="Times New Roman"/>
                <a:cs typeface="Times New Roman"/>
              </a:rPr>
              <a:t>Pie Chart </a:t>
            </a:r>
            <a:r>
              <a:rPr lang="en-US" sz="5400" b="1" kern="1200" dirty="0">
                <a:solidFill>
                  <a:schemeClr val="bg1"/>
                </a:solidFill>
                <a:latin typeface="Times New Roman"/>
                <a:cs typeface="Times New Roman"/>
              </a:rPr>
              <a:t>- EXCEL</a:t>
            </a:r>
          </a:p>
        </p:txBody>
      </p:sp>
      <p:cxnSp>
        <p:nvCxnSpPr>
          <p:cNvPr id="31" name="Straight Connector 30">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Picture 5" descr="Chart, pie chart&#10;&#10;Description automatically generated">
            <a:extLst>
              <a:ext uri="{FF2B5EF4-FFF2-40B4-BE49-F238E27FC236}">
                <a16:creationId xmlns:a16="http://schemas.microsoft.com/office/drawing/2014/main" id="{6B7A2B8E-6E08-2770-6B44-ECD01E58141D}"/>
              </a:ext>
            </a:extLst>
          </p:cNvPr>
          <p:cNvPicPr>
            <a:picLocks noGrp="1" noChangeAspect="1"/>
          </p:cNvPicPr>
          <p:nvPr>
            <p:ph idx="1"/>
          </p:nvPr>
        </p:nvPicPr>
        <p:blipFill>
          <a:blip r:embed="rId3"/>
          <a:stretch>
            <a:fillRect/>
          </a:stretch>
        </p:blipFill>
        <p:spPr>
          <a:xfrm>
            <a:off x="255095" y="2792990"/>
            <a:ext cx="5693996" cy="3391148"/>
          </a:xfrm>
          <a:prstGeom prst="rect">
            <a:avLst/>
          </a:prstGeom>
        </p:spPr>
      </p:pic>
      <p:sp>
        <p:nvSpPr>
          <p:cNvPr id="3" name="TextBox 2">
            <a:extLst>
              <a:ext uri="{FF2B5EF4-FFF2-40B4-BE49-F238E27FC236}">
                <a16:creationId xmlns:a16="http://schemas.microsoft.com/office/drawing/2014/main" id="{3BC9ED32-67E5-B64A-2FF7-890FE701C912}"/>
              </a:ext>
            </a:extLst>
          </p:cNvPr>
          <p:cNvSpPr txBox="1"/>
          <p:nvPr/>
        </p:nvSpPr>
        <p:spPr>
          <a:xfrm>
            <a:off x="6170645" y="3200400"/>
            <a:ext cx="568234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Calibri"/>
              <a:buChar char="-"/>
            </a:pPr>
            <a:r>
              <a:rPr lang="en-US" dirty="0">
                <a:solidFill>
                  <a:srgbClr val="0E101A"/>
                </a:solidFill>
                <a:latin typeface="Times New Roman"/>
                <a:cs typeface="Calibri"/>
              </a:rPr>
              <a:t>This pie chart represents the ratings of ingredients and cocoa percent that is used at Country of Bean Origin. </a:t>
            </a:r>
          </a:p>
          <a:p>
            <a:pPr algn="just"/>
            <a:endParaRPr lang="en-US" dirty="0">
              <a:solidFill>
                <a:srgbClr val="0E101A"/>
              </a:solidFill>
              <a:latin typeface="Times New Roman"/>
              <a:cs typeface="Calibri"/>
            </a:endParaRPr>
          </a:p>
          <a:p>
            <a:pPr marL="285750" indent="-285750" algn="just">
              <a:buFont typeface="Calibri"/>
              <a:buChar char="-"/>
            </a:pPr>
            <a:r>
              <a:rPr lang="en-US" dirty="0">
                <a:latin typeface="Times New Roman"/>
                <a:cs typeface="Times New Roman"/>
              </a:rPr>
              <a:t>This chart shows high-level insights with low analysis.</a:t>
            </a:r>
            <a:endParaRPr lang="en-US" dirty="0">
              <a:solidFill>
                <a:srgbClr val="0E101A"/>
              </a:solidFill>
              <a:latin typeface="Times New Roman"/>
              <a:cs typeface="Calibri"/>
            </a:endParaRPr>
          </a:p>
        </p:txBody>
      </p:sp>
    </p:spTree>
    <p:extLst>
      <p:ext uri="{BB962C8B-B14F-4D97-AF65-F5344CB8AC3E}">
        <p14:creationId xmlns:p14="http://schemas.microsoft.com/office/powerpoint/2010/main" val="3685224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013CD6-F64A-4D89-6702-848569119345}"/>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b="1" dirty="0">
                <a:solidFill>
                  <a:schemeClr val="bg1"/>
                </a:solidFill>
                <a:latin typeface="Times New Roman"/>
                <a:cs typeface="Times New Roman"/>
              </a:rPr>
              <a:t>Line </a:t>
            </a:r>
            <a:r>
              <a:rPr lang="en-US" sz="5400" b="1" kern="1200" dirty="0">
                <a:solidFill>
                  <a:schemeClr val="bg1"/>
                </a:solidFill>
                <a:latin typeface="Times New Roman"/>
                <a:cs typeface="Times New Roman"/>
              </a:rPr>
              <a:t>Chart </a:t>
            </a:r>
            <a:r>
              <a:rPr lang="en-US" sz="5400" b="1" dirty="0">
                <a:solidFill>
                  <a:schemeClr val="bg1"/>
                </a:solidFill>
                <a:latin typeface="Times New Roman"/>
                <a:cs typeface="Times New Roman"/>
              </a:rPr>
              <a:t>- Excel</a:t>
            </a:r>
            <a:endParaRPr lang="en-US" sz="5400" b="1" kern="1200" dirty="0">
              <a:solidFill>
                <a:schemeClr val="bg1"/>
              </a:solidFill>
              <a:latin typeface="Times New Roman"/>
              <a:cs typeface="Times New Roman"/>
            </a:endParaRPr>
          </a:p>
        </p:txBody>
      </p:sp>
      <p:cxnSp>
        <p:nvCxnSpPr>
          <p:cNvPr id="13" name="Straight Connector 12">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4" descr="Chart&#10;&#10;Description automatically generated">
            <a:extLst>
              <a:ext uri="{FF2B5EF4-FFF2-40B4-BE49-F238E27FC236}">
                <a16:creationId xmlns:a16="http://schemas.microsoft.com/office/drawing/2014/main" id="{ED9E8D28-A63D-A378-FA56-A3E36A6F0978}"/>
              </a:ext>
            </a:extLst>
          </p:cNvPr>
          <p:cNvPicPr>
            <a:picLocks noGrp="1" noChangeAspect="1"/>
          </p:cNvPicPr>
          <p:nvPr>
            <p:ph idx="1"/>
          </p:nvPr>
        </p:nvPicPr>
        <p:blipFill>
          <a:blip r:embed="rId3"/>
          <a:stretch>
            <a:fillRect/>
          </a:stretch>
        </p:blipFill>
        <p:spPr>
          <a:xfrm>
            <a:off x="320040" y="2500642"/>
            <a:ext cx="6831516" cy="3851435"/>
          </a:xfrm>
          <a:prstGeom prst="rect">
            <a:avLst/>
          </a:prstGeom>
        </p:spPr>
      </p:pic>
      <p:sp>
        <p:nvSpPr>
          <p:cNvPr id="3" name="TextBox 2">
            <a:extLst>
              <a:ext uri="{FF2B5EF4-FFF2-40B4-BE49-F238E27FC236}">
                <a16:creationId xmlns:a16="http://schemas.microsoft.com/office/drawing/2014/main" id="{6861B192-DE2E-961B-C400-D18F996BBE72}"/>
              </a:ext>
            </a:extLst>
          </p:cNvPr>
          <p:cNvSpPr txBox="1"/>
          <p:nvPr/>
        </p:nvSpPr>
        <p:spPr>
          <a:xfrm>
            <a:off x="7274767" y="2508381"/>
            <a:ext cx="4158343"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Wingdings"/>
              <a:buChar char="Ø"/>
            </a:pPr>
            <a:r>
              <a:rPr lang="en-US" dirty="0">
                <a:solidFill>
                  <a:srgbClr val="0E101A"/>
                </a:solidFill>
                <a:latin typeface="Times New Roman"/>
                <a:cs typeface="Calibri"/>
              </a:rPr>
              <a:t>This line chart describes the sum of cocoa percent used at each company manufacturers.</a:t>
            </a:r>
            <a:endParaRPr lang="en-US">
              <a:latin typeface="Times New Roman"/>
              <a:cs typeface="Calibri" panose="020F0502020204030204"/>
            </a:endParaRPr>
          </a:p>
          <a:p>
            <a:pPr marL="285750" indent="-285750" algn="just">
              <a:buFont typeface="Wingdings"/>
              <a:buChar char="Ø"/>
            </a:pPr>
            <a:endParaRPr lang="en-US" dirty="0">
              <a:solidFill>
                <a:srgbClr val="0E101A"/>
              </a:solidFill>
              <a:latin typeface="Times New Roman"/>
              <a:cs typeface="Calibri"/>
            </a:endParaRPr>
          </a:p>
          <a:p>
            <a:pPr marL="285750" indent="-285750" algn="just">
              <a:buFont typeface="Wingdings"/>
              <a:buChar char="Ø"/>
            </a:pPr>
            <a:r>
              <a:rPr lang="en-US" dirty="0">
                <a:latin typeface="Times New Roman"/>
                <a:cs typeface="Times New Roman"/>
              </a:rPr>
              <a:t>This chart shows high-level insights with low analysis.</a:t>
            </a:r>
            <a:endParaRPr lang="en-US" dirty="0">
              <a:solidFill>
                <a:srgbClr val="0E101A"/>
              </a:solidFill>
              <a:latin typeface="Times New Roman"/>
              <a:cs typeface="Calibri"/>
            </a:endParaRPr>
          </a:p>
        </p:txBody>
      </p:sp>
    </p:spTree>
    <p:extLst>
      <p:ext uri="{BB962C8B-B14F-4D97-AF65-F5344CB8AC3E}">
        <p14:creationId xmlns:p14="http://schemas.microsoft.com/office/powerpoint/2010/main" val="2787274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DBF584-2FE8-D314-C322-553DF62FDA0B}"/>
              </a:ext>
            </a:extLst>
          </p:cNvPr>
          <p:cNvSpPr>
            <a:spLocks noGrp="1"/>
          </p:cNvSpPr>
          <p:nvPr>
            <p:ph type="title"/>
          </p:nvPr>
        </p:nvSpPr>
        <p:spPr>
          <a:xfrm>
            <a:off x="674237" y="2625012"/>
            <a:ext cx="3657600" cy="1176967"/>
          </a:xfrm>
        </p:spPr>
        <p:txBody>
          <a:bodyPr vert="horz" lIns="91440" tIns="45720" rIns="91440" bIns="45720" rtlCol="0" anchor="b">
            <a:noAutofit/>
          </a:bodyPr>
          <a:lstStyle/>
          <a:p>
            <a:pPr algn="ctr"/>
            <a:r>
              <a:rPr lang="en-US" sz="3200" b="1" dirty="0">
                <a:solidFill>
                  <a:srgbClr val="FFFFFF"/>
                </a:solidFill>
                <a:latin typeface="Times New Roman"/>
                <a:cs typeface="Times New Roman"/>
              </a:rPr>
              <a:t>Side by side Bar Chart - Excel</a:t>
            </a:r>
            <a:endParaRPr lang="en-US" sz="3200" b="1" kern="1200" dirty="0">
              <a:solidFill>
                <a:srgbClr val="FFFFFF"/>
              </a:solidFill>
              <a:latin typeface="Times New Roman"/>
              <a:cs typeface="Times New Roman"/>
            </a:endParaRPr>
          </a:p>
        </p:txBody>
      </p:sp>
      <p:cxnSp>
        <p:nvCxnSpPr>
          <p:cNvPr id="29" name="Straight Connector 28">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6" descr="Chart, bar chart, waterfall chart&#10;&#10;Description automatically generated">
            <a:extLst>
              <a:ext uri="{FF2B5EF4-FFF2-40B4-BE49-F238E27FC236}">
                <a16:creationId xmlns:a16="http://schemas.microsoft.com/office/drawing/2014/main" id="{2FC5F374-294D-A131-2338-F0E8918E6EAD}"/>
              </a:ext>
            </a:extLst>
          </p:cNvPr>
          <p:cNvPicPr>
            <a:picLocks noGrp="1" noChangeAspect="1"/>
          </p:cNvPicPr>
          <p:nvPr>
            <p:ph idx="1"/>
          </p:nvPr>
        </p:nvPicPr>
        <p:blipFill>
          <a:blip r:embed="rId3"/>
          <a:stretch>
            <a:fillRect/>
          </a:stretch>
        </p:blipFill>
        <p:spPr>
          <a:xfrm>
            <a:off x="5060516" y="317934"/>
            <a:ext cx="6553545" cy="3555298"/>
          </a:xfrm>
          <a:prstGeom prst="rect">
            <a:avLst/>
          </a:prstGeom>
        </p:spPr>
      </p:pic>
      <p:sp>
        <p:nvSpPr>
          <p:cNvPr id="3" name="TextBox 2">
            <a:extLst>
              <a:ext uri="{FF2B5EF4-FFF2-40B4-BE49-F238E27FC236}">
                <a16:creationId xmlns:a16="http://schemas.microsoft.com/office/drawing/2014/main" id="{1730EC94-1938-CF75-B00E-E50D9B4D30D0}"/>
              </a:ext>
            </a:extLst>
          </p:cNvPr>
          <p:cNvSpPr txBox="1"/>
          <p:nvPr/>
        </p:nvSpPr>
        <p:spPr>
          <a:xfrm>
            <a:off x="4973216" y="4254570"/>
            <a:ext cx="5449077"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dirty="0">
                <a:solidFill>
                  <a:srgbClr val="0E101A"/>
                </a:solidFill>
                <a:latin typeface="Times New Roman"/>
                <a:cs typeface="Calibri"/>
              </a:rPr>
              <a:t>This stacked column chart represents the sum of cocoa percent with rating in different countries.</a:t>
            </a:r>
            <a:endParaRPr lang="en-US"/>
          </a:p>
          <a:p>
            <a:pPr algn="just"/>
            <a:endParaRPr lang="en-US" dirty="0">
              <a:solidFill>
                <a:srgbClr val="0E101A"/>
              </a:solidFill>
              <a:latin typeface="Times New Roman"/>
              <a:ea typeface="+mn-lt"/>
              <a:cs typeface="+mn-lt"/>
            </a:endParaRPr>
          </a:p>
          <a:p>
            <a:pPr marL="285750" indent="-285750" algn="just">
              <a:buFont typeface="Arial"/>
              <a:buChar char="•"/>
            </a:pPr>
            <a:r>
              <a:rPr lang="en-US" dirty="0">
                <a:latin typeface="Times New Roman"/>
                <a:ea typeface="+mn-lt"/>
                <a:cs typeface="+mn-lt"/>
              </a:rPr>
              <a:t>This high-level insights chart helps in identifying the ratings and cocoa percent in each different country.</a:t>
            </a:r>
            <a:endParaRPr lang="en-US" dirty="0">
              <a:solidFill>
                <a:srgbClr val="000000"/>
              </a:solidFill>
              <a:latin typeface="Times New Roman"/>
              <a:cs typeface="Calibri"/>
            </a:endParaRPr>
          </a:p>
        </p:txBody>
      </p:sp>
    </p:spTree>
    <p:extLst>
      <p:ext uri="{BB962C8B-B14F-4D97-AF65-F5344CB8AC3E}">
        <p14:creationId xmlns:p14="http://schemas.microsoft.com/office/powerpoint/2010/main" val="1725338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2">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Christmas cookies in bowl on table">
            <a:extLst>
              <a:ext uri="{FF2B5EF4-FFF2-40B4-BE49-F238E27FC236}">
                <a16:creationId xmlns:a16="http://schemas.microsoft.com/office/drawing/2014/main" id="{BA1E36A1-B42F-2D3C-0CDC-E42FC2E58D90}"/>
              </a:ext>
            </a:extLst>
          </p:cNvPr>
          <p:cNvPicPr>
            <a:picLocks noChangeAspect="1"/>
          </p:cNvPicPr>
          <p:nvPr/>
        </p:nvPicPr>
        <p:blipFill rotWithShape="1">
          <a:blip r:embed="rId2"/>
          <a:srcRect t="33432" r="9090" b="18565"/>
          <a:stretch/>
        </p:blipFill>
        <p:spPr>
          <a:xfrm>
            <a:off x="3522468" y="10"/>
            <a:ext cx="8669532" cy="6857990"/>
          </a:xfrm>
          <a:prstGeom prst="rect">
            <a:avLst/>
          </a:prstGeom>
        </p:spPr>
      </p:pic>
      <p:sp>
        <p:nvSpPr>
          <p:cNvPr id="35" name="Rectangle 34">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EBE8279-52AD-46CC-888F-06E9080D35F5}"/>
              </a:ext>
            </a:extLst>
          </p:cNvPr>
          <p:cNvSpPr>
            <a:spLocks noGrp="1"/>
          </p:cNvSpPr>
          <p:nvPr>
            <p:ph type="title"/>
          </p:nvPr>
        </p:nvSpPr>
        <p:spPr>
          <a:xfrm>
            <a:off x="371094" y="1161288"/>
            <a:ext cx="7468481" cy="1124712"/>
          </a:xfrm>
        </p:spPr>
        <p:txBody>
          <a:bodyPr anchor="b">
            <a:normAutofit/>
          </a:bodyPr>
          <a:lstStyle/>
          <a:p>
            <a:r>
              <a:rPr lang="en-US" sz="2800" b="1">
                <a:latin typeface="Times New Roman"/>
                <a:cs typeface="Calibri Light"/>
              </a:rPr>
              <a:t>Best Practices - Dashboard</a:t>
            </a:r>
            <a:endParaRPr lang="en-US" sz="2800" b="1">
              <a:latin typeface="Times New Roman"/>
            </a:endParaRPr>
          </a:p>
        </p:txBody>
      </p:sp>
      <p:sp>
        <p:nvSpPr>
          <p:cNvPr id="37" name="Rectangle 3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9" name="Rectangle 3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0B39303-A760-17E7-639D-B98F091F9BF5}"/>
              </a:ext>
            </a:extLst>
          </p:cNvPr>
          <p:cNvSpPr>
            <a:spLocks noGrp="1"/>
          </p:cNvSpPr>
          <p:nvPr>
            <p:ph idx="1"/>
          </p:nvPr>
        </p:nvSpPr>
        <p:spPr>
          <a:xfrm>
            <a:off x="371094" y="2718054"/>
            <a:ext cx="7203002" cy="3207258"/>
          </a:xfrm>
        </p:spPr>
        <p:txBody>
          <a:bodyPr vert="horz" lIns="91440" tIns="45720" rIns="91440" bIns="45720" rtlCol="0" anchor="t">
            <a:normAutofit/>
          </a:bodyPr>
          <a:lstStyle/>
          <a:p>
            <a:r>
              <a:rPr lang="en-US" sz="2000" dirty="0">
                <a:latin typeface="Times New Roman"/>
                <a:cs typeface="Calibri"/>
              </a:rPr>
              <a:t>I have designed according to audience comfort</a:t>
            </a:r>
            <a:r>
              <a:rPr lang="en-US" sz="2000" dirty="0">
                <a:latin typeface="Times New Roman"/>
                <a:ea typeface="+mn-lt"/>
                <a:cs typeface="+mn-lt"/>
              </a:rPr>
              <a:t> with efficient designs.</a:t>
            </a:r>
          </a:p>
          <a:p>
            <a:r>
              <a:rPr lang="en-US" sz="2000" dirty="0">
                <a:latin typeface="Times New Roman"/>
                <a:ea typeface="+mn-lt"/>
                <a:cs typeface="+mn-lt"/>
              </a:rPr>
              <a:t>I have used Common charts to represent my dataset.</a:t>
            </a:r>
          </a:p>
          <a:p>
            <a:r>
              <a:rPr lang="en-US" sz="2000" dirty="0">
                <a:latin typeface="Times New Roman"/>
                <a:cs typeface="Calibri"/>
              </a:rPr>
              <a:t>I have used </a:t>
            </a:r>
            <a:r>
              <a:rPr lang="en-US" sz="2000" dirty="0">
                <a:latin typeface="Times New Roman"/>
                <a:ea typeface="+mn-lt"/>
                <a:cs typeface="+mn-lt"/>
              </a:rPr>
              <a:t>Consistent colors, fonts for professionalism.</a:t>
            </a:r>
          </a:p>
          <a:p>
            <a:r>
              <a:rPr lang="en-US" sz="2000" dirty="0">
                <a:latin typeface="Times New Roman"/>
                <a:ea typeface="+mn-lt"/>
                <a:cs typeface="+mn-lt"/>
              </a:rPr>
              <a:t>I looked out in keeping the dashboard up to date and relevant.</a:t>
            </a:r>
          </a:p>
          <a:p>
            <a:endParaRPr lang="en-US" sz="1400">
              <a:latin typeface="Times New Roman"/>
              <a:ea typeface="+mn-lt"/>
              <a:cs typeface="+mn-lt"/>
            </a:endParaRPr>
          </a:p>
        </p:txBody>
      </p:sp>
    </p:spTree>
    <p:extLst>
      <p:ext uri="{BB962C8B-B14F-4D97-AF65-F5344CB8AC3E}">
        <p14:creationId xmlns:p14="http://schemas.microsoft.com/office/powerpoint/2010/main" val="256924068"/>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3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51A51-7B4D-0949-BBFB-4B45F397956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dirty="0">
                <a:solidFill>
                  <a:schemeClr val="bg1"/>
                </a:solidFill>
                <a:latin typeface="Times New Roman"/>
                <a:cs typeface="Times New Roman"/>
              </a:rPr>
              <a:t>Chocolate Bar Rating Dashboard</a:t>
            </a:r>
            <a:endParaRPr lang="en-US" sz="3200" b="1" kern="1200" dirty="0">
              <a:solidFill>
                <a:schemeClr val="bg1"/>
              </a:solidFill>
              <a:latin typeface="Times New Roman"/>
              <a:cs typeface="Times New Roman"/>
            </a:endParaRPr>
          </a:p>
        </p:txBody>
      </p:sp>
      <p:pic>
        <p:nvPicPr>
          <p:cNvPr id="6" name="Picture 6" descr="Graphical user interface, chart, application&#10;&#10;Description automatically generated">
            <a:extLst>
              <a:ext uri="{FF2B5EF4-FFF2-40B4-BE49-F238E27FC236}">
                <a16:creationId xmlns:a16="http://schemas.microsoft.com/office/drawing/2014/main" id="{836D0687-C568-9590-75BF-93B741AAA31A}"/>
              </a:ext>
            </a:extLst>
          </p:cNvPr>
          <p:cNvPicPr>
            <a:picLocks noGrp="1" noChangeAspect="1"/>
          </p:cNvPicPr>
          <p:nvPr>
            <p:ph idx="1"/>
          </p:nvPr>
        </p:nvPicPr>
        <p:blipFill>
          <a:blip r:embed="rId3"/>
          <a:stretch>
            <a:fillRect/>
          </a:stretch>
        </p:blipFill>
        <p:spPr>
          <a:xfrm>
            <a:off x="1470527" y="1675227"/>
            <a:ext cx="9250946" cy="4394199"/>
          </a:xfrm>
          <a:prstGeom prst="rect">
            <a:avLst/>
          </a:prstGeom>
        </p:spPr>
      </p:pic>
    </p:spTree>
    <p:extLst>
      <p:ext uri="{BB962C8B-B14F-4D97-AF65-F5344CB8AC3E}">
        <p14:creationId xmlns:p14="http://schemas.microsoft.com/office/powerpoint/2010/main" val="1398165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8537B233-9CDD-4A90-AABB-A8963DEE4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864B061A-6FB6-3380-13AD-A9F56F5E842B}"/>
              </a:ext>
            </a:extLst>
          </p:cNvPr>
          <p:cNvSpPr>
            <a:spLocks noGrp="1"/>
          </p:cNvSpPr>
          <p:nvPr>
            <p:ph type="title"/>
          </p:nvPr>
        </p:nvSpPr>
        <p:spPr>
          <a:xfrm>
            <a:off x="8153400" y="818457"/>
            <a:ext cx="3322317" cy="2975876"/>
          </a:xfrm>
        </p:spPr>
        <p:txBody>
          <a:bodyPr vert="horz" lIns="91440" tIns="45720" rIns="91440" bIns="45720" rtlCol="0" anchor="b">
            <a:normAutofit/>
          </a:bodyPr>
          <a:lstStyle/>
          <a:p>
            <a:r>
              <a:rPr lang="en-US" b="1" kern="1200" dirty="0">
                <a:latin typeface="Times New Roman"/>
                <a:cs typeface="Times New Roman"/>
              </a:rPr>
              <a:t>Chocolate Bar Rating </a:t>
            </a:r>
            <a:r>
              <a:rPr lang="en-US" b="1" dirty="0">
                <a:latin typeface="Times New Roman"/>
                <a:cs typeface="Times New Roman"/>
              </a:rPr>
              <a:t>Slides</a:t>
            </a:r>
            <a:r>
              <a:rPr lang="en-US" b="1" kern="1200" dirty="0">
                <a:latin typeface="Times New Roman"/>
                <a:cs typeface="Times New Roman"/>
              </a:rPr>
              <a:t>(1)</a:t>
            </a:r>
          </a:p>
        </p:txBody>
      </p:sp>
      <p:pic>
        <p:nvPicPr>
          <p:cNvPr id="5" name="Picture 5" descr="Graphical user interface, chart, application&#10;&#10;Description automatically generated">
            <a:extLst>
              <a:ext uri="{FF2B5EF4-FFF2-40B4-BE49-F238E27FC236}">
                <a16:creationId xmlns:a16="http://schemas.microsoft.com/office/drawing/2014/main" id="{DAB921B3-68E4-B5E6-EE64-414AA41EDEB9}"/>
              </a:ext>
            </a:extLst>
          </p:cNvPr>
          <p:cNvPicPr>
            <a:picLocks noGrp="1" noChangeAspect="1"/>
          </p:cNvPicPr>
          <p:nvPr>
            <p:ph idx="1"/>
          </p:nvPr>
        </p:nvPicPr>
        <p:blipFill>
          <a:blip r:embed="rId3"/>
          <a:stretch>
            <a:fillRect/>
          </a:stretch>
        </p:blipFill>
        <p:spPr>
          <a:xfrm>
            <a:off x="716280" y="1353213"/>
            <a:ext cx="6436548" cy="4151573"/>
          </a:xfrm>
          <a:prstGeom prst="rect">
            <a:avLst/>
          </a:prstGeom>
        </p:spPr>
      </p:pic>
      <p:cxnSp>
        <p:nvCxnSpPr>
          <p:cNvPr id="29" name="Straight Connector 28">
            <a:extLst>
              <a:ext uri="{FF2B5EF4-FFF2-40B4-BE49-F238E27FC236}">
                <a16:creationId xmlns:a16="http://schemas.microsoft.com/office/drawing/2014/main" id="{040575EE-C594-4566-BC00-663004E52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17861"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2151965"/>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8537B233-9CDD-4A90-AABB-A8963DEE4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57C1D736-DE69-5E37-ABFE-E28EA79CB6EC}"/>
              </a:ext>
            </a:extLst>
          </p:cNvPr>
          <p:cNvSpPr>
            <a:spLocks noGrp="1"/>
          </p:cNvSpPr>
          <p:nvPr>
            <p:ph type="title"/>
          </p:nvPr>
        </p:nvSpPr>
        <p:spPr>
          <a:xfrm>
            <a:off x="8153400" y="818457"/>
            <a:ext cx="3322317" cy="2975876"/>
          </a:xfrm>
        </p:spPr>
        <p:txBody>
          <a:bodyPr vert="horz" lIns="91440" tIns="45720" rIns="91440" bIns="45720" rtlCol="0" anchor="b">
            <a:normAutofit/>
          </a:bodyPr>
          <a:lstStyle/>
          <a:p>
            <a:r>
              <a:rPr lang="en-US" b="1" kern="1200" dirty="0">
                <a:latin typeface="Times New Roman"/>
                <a:cs typeface="Times New Roman"/>
              </a:rPr>
              <a:t>Chocolate Bar Rating </a:t>
            </a:r>
            <a:r>
              <a:rPr lang="en-US" b="1" dirty="0">
                <a:latin typeface="Times New Roman"/>
                <a:cs typeface="Times New Roman"/>
              </a:rPr>
              <a:t>Slides</a:t>
            </a:r>
            <a:r>
              <a:rPr lang="en-US" b="1" kern="1200" dirty="0">
                <a:latin typeface="Times New Roman"/>
                <a:cs typeface="Times New Roman"/>
              </a:rPr>
              <a:t>(2)</a:t>
            </a:r>
            <a:endParaRPr lang="en-US" kern="1200" dirty="0">
              <a:latin typeface="Times New Roman"/>
              <a:cs typeface="Times New Roman"/>
            </a:endParaRPr>
          </a:p>
          <a:p>
            <a:endParaRPr lang="en-US" b="1" kern="1200" dirty="0">
              <a:latin typeface="Times New Roman"/>
              <a:cs typeface="Times New Roman"/>
            </a:endParaRPr>
          </a:p>
        </p:txBody>
      </p:sp>
      <p:pic>
        <p:nvPicPr>
          <p:cNvPr id="4" name="Picture 4" descr="Chart&#10;&#10;Description automatically generated">
            <a:extLst>
              <a:ext uri="{FF2B5EF4-FFF2-40B4-BE49-F238E27FC236}">
                <a16:creationId xmlns:a16="http://schemas.microsoft.com/office/drawing/2014/main" id="{E40CE745-2B6C-0F74-FD56-2CE396EC8970}"/>
              </a:ext>
            </a:extLst>
          </p:cNvPr>
          <p:cNvPicPr>
            <a:picLocks noGrp="1" noChangeAspect="1"/>
          </p:cNvPicPr>
          <p:nvPr>
            <p:ph idx="1"/>
          </p:nvPr>
        </p:nvPicPr>
        <p:blipFill>
          <a:blip r:embed="rId3"/>
          <a:stretch>
            <a:fillRect/>
          </a:stretch>
        </p:blipFill>
        <p:spPr>
          <a:xfrm>
            <a:off x="716280" y="1312985"/>
            <a:ext cx="6436548" cy="4232030"/>
          </a:xfrm>
          <a:prstGeom prst="rect">
            <a:avLst/>
          </a:prstGeom>
        </p:spPr>
      </p:pic>
      <p:cxnSp>
        <p:nvCxnSpPr>
          <p:cNvPr id="16" name="Straight Connector 10">
            <a:extLst>
              <a:ext uri="{FF2B5EF4-FFF2-40B4-BE49-F238E27FC236}">
                <a16:creationId xmlns:a16="http://schemas.microsoft.com/office/drawing/2014/main" id="{040575EE-C594-4566-BC00-663004E52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17861"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906324"/>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64D88E-996C-DAC5-E56B-7B01C0E1E4D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b="1" kern="1200" dirty="0">
                <a:solidFill>
                  <a:srgbClr val="FFFFFF"/>
                </a:solidFill>
                <a:latin typeface="Times New Roman"/>
                <a:cs typeface="Times New Roman"/>
              </a:rPr>
              <a:t>Chocolate bar Rating Dashboard</a:t>
            </a:r>
          </a:p>
        </p:txBody>
      </p:sp>
      <p:cxnSp>
        <p:nvCxnSpPr>
          <p:cNvPr id="23" name="Straight Connector 2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5" descr="Chart&#10;&#10;Description automatically generated">
            <a:extLst>
              <a:ext uri="{FF2B5EF4-FFF2-40B4-BE49-F238E27FC236}">
                <a16:creationId xmlns:a16="http://schemas.microsoft.com/office/drawing/2014/main" id="{32B6D8C1-F6E2-9004-F485-B83AC488CF9C}"/>
              </a:ext>
            </a:extLst>
          </p:cNvPr>
          <p:cNvPicPr>
            <a:picLocks noGrp="1" noChangeAspect="1"/>
          </p:cNvPicPr>
          <p:nvPr>
            <p:ph idx="1"/>
          </p:nvPr>
        </p:nvPicPr>
        <p:blipFill>
          <a:blip r:embed="rId3"/>
          <a:stretch>
            <a:fillRect/>
          </a:stretch>
        </p:blipFill>
        <p:spPr>
          <a:xfrm>
            <a:off x="320040" y="2511157"/>
            <a:ext cx="11496821" cy="3995145"/>
          </a:xfrm>
          <a:prstGeom prst="rect">
            <a:avLst/>
          </a:prstGeom>
        </p:spPr>
      </p:pic>
    </p:spTree>
    <p:extLst>
      <p:ext uri="{BB962C8B-B14F-4D97-AF65-F5344CB8AC3E}">
        <p14:creationId xmlns:p14="http://schemas.microsoft.com/office/powerpoint/2010/main" val="1381255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E19AA-3575-F0A1-F59A-A6EECF50310C}"/>
              </a:ext>
            </a:extLst>
          </p:cNvPr>
          <p:cNvSpPr>
            <a:spLocks noGrp="1"/>
          </p:cNvSpPr>
          <p:nvPr>
            <p:ph type="title"/>
          </p:nvPr>
        </p:nvSpPr>
        <p:spPr>
          <a:xfrm>
            <a:off x="6634134" y="1396289"/>
            <a:ext cx="5006336" cy="1325563"/>
          </a:xfrm>
        </p:spPr>
        <p:txBody>
          <a:bodyPr>
            <a:normAutofit/>
          </a:bodyPr>
          <a:lstStyle/>
          <a:p>
            <a:r>
              <a:rPr lang="en-US" b="1">
                <a:latin typeface="Times New Roman"/>
                <a:ea typeface="+mj-lt"/>
                <a:cs typeface="+mj-lt"/>
              </a:rPr>
              <a:t>Summary </a:t>
            </a:r>
            <a:endParaRPr lang="en-US" b="1">
              <a:latin typeface="Times New Roman"/>
              <a:cs typeface="Times New Roman"/>
            </a:endParaRPr>
          </a:p>
        </p:txBody>
      </p:sp>
      <p:sp>
        <p:nvSpPr>
          <p:cNvPr id="30" name="Freeform: Shape 25">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2" descr="Whisk with chocolate sauce in a bowl">
            <a:extLst>
              <a:ext uri="{FF2B5EF4-FFF2-40B4-BE49-F238E27FC236}">
                <a16:creationId xmlns:a16="http://schemas.microsoft.com/office/drawing/2014/main" id="{51B5FF9D-FBC2-38B7-5FF6-CA0429D2208D}"/>
              </a:ext>
            </a:extLst>
          </p:cNvPr>
          <p:cNvPicPr>
            <a:picLocks noChangeAspect="1"/>
          </p:cNvPicPr>
          <p:nvPr/>
        </p:nvPicPr>
        <p:blipFill rotWithShape="1">
          <a:blip r:embed="rId2"/>
          <a:srcRect l="15988" r="25377" b="-1"/>
          <a:stretch/>
        </p:blipFill>
        <p:spPr>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16" name="Content Placeholder 15">
            <a:extLst>
              <a:ext uri="{FF2B5EF4-FFF2-40B4-BE49-F238E27FC236}">
                <a16:creationId xmlns:a16="http://schemas.microsoft.com/office/drawing/2014/main" id="{B12985BC-3971-A234-4B0C-BDC548299F30}"/>
              </a:ext>
            </a:extLst>
          </p:cNvPr>
          <p:cNvSpPr>
            <a:spLocks noGrp="1"/>
          </p:cNvSpPr>
          <p:nvPr>
            <p:ph idx="1"/>
          </p:nvPr>
        </p:nvSpPr>
        <p:spPr>
          <a:xfrm>
            <a:off x="5803132" y="2927066"/>
            <a:ext cx="6151663" cy="3438744"/>
          </a:xfrm>
        </p:spPr>
        <p:txBody>
          <a:bodyPr vert="horz" lIns="91440" tIns="45720" rIns="91440" bIns="45720" rtlCol="0" anchor="t">
            <a:noAutofit/>
          </a:bodyPr>
          <a:lstStyle/>
          <a:p>
            <a:pPr marL="285750" indent="-285750" algn="just">
              <a:buFont typeface="Wingdings" panose="020B0604020202020204" pitchFamily="34" charset="0"/>
              <a:buChar char="§"/>
            </a:pPr>
            <a:r>
              <a:rPr lang="en-US" sz="1800" dirty="0">
                <a:latin typeface="Times New Roman"/>
                <a:ea typeface="+mn-lt"/>
                <a:cs typeface="+mn-lt"/>
              </a:rPr>
              <a:t>Chocolate bars are rated 1-5 on quality, flavor &amp; texture.</a:t>
            </a:r>
            <a:endParaRPr lang="en-US"/>
          </a:p>
          <a:p>
            <a:pPr marL="285750" indent="-285750" algn="just">
              <a:buFont typeface="Wingdings" panose="020B0604020202020204" pitchFamily="34" charset="0"/>
              <a:buChar char="§"/>
            </a:pPr>
            <a:r>
              <a:rPr lang="en-US" sz="1800" dirty="0">
                <a:latin typeface="Times New Roman"/>
                <a:ea typeface="+mn-lt"/>
                <a:cs typeface="Calibri" panose="020F0502020204030204"/>
              </a:rPr>
              <a:t>Customer r</a:t>
            </a:r>
            <a:r>
              <a:rPr lang="en-US" sz="1800" dirty="0">
                <a:latin typeface="Times New Roman"/>
                <a:ea typeface="+mn-lt"/>
                <a:cs typeface="+mn-lt"/>
              </a:rPr>
              <a:t>atings help improve cocoa quality.</a:t>
            </a:r>
          </a:p>
          <a:p>
            <a:pPr algn="just"/>
            <a:r>
              <a:rPr lang="en-US" sz="1800" dirty="0">
                <a:latin typeface="Times New Roman"/>
                <a:ea typeface="+mn-lt"/>
                <a:cs typeface="+mn-lt"/>
              </a:rPr>
              <a:t>We can quickly identify various data patterns by utilizing appropriate charts in the dashboard.</a:t>
            </a:r>
          </a:p>
          <a:p>
            <a:pPr algn="just"/>
            <a:r>
              <a:rPr lang="en-US" sz="1800" dirty="0">
                <a:latin typeface="Times New Roman"/>
                <a:ea typeface="+mn-lt"/>
                <a:cs typeface="+mn-lt"/>
              </a:rPr>
              <a:t>Filters incorporate into the dashboard enhance its informational value and allow the audience to view data from the most relevant perspective. </a:t>
            </a:r>
          </a:p>
          <a:p>
            <a:pPr algn="just"/>
            <a:r>
              <a:rPr lang="en-US" sz="1800" dirty="0">
                <a:latin typeface="Times New Roman"/>
                <a:ea typeface="+mn-lt"/>
                <a:cs typeface="+mn-lt"/>
              </a:rPr>
              <a:t>The performance of key performance indicators (KPIs) in the chocolate bar rating is shown through ingredients, texture, and cocoa quantity, which aid in determining the top rating of cocoa flavor. </a:t>
            </a:r>
            <a:endParaRPr lang="en-US" sz="1800" dirty="0">
              <a:cs typeface="Calibri" panose="020F0502020204030204"/>
            </a:endParaRPr>
          </a:p>
          <a:p>
            <a:pPr marL="285750" indent="-285750" algn="just">
              <a:buFont typeface="Wingdings" panose="020B0604020202020204" pitchFamily="34" charset="0"/>
              <a:buChar char="§"/>
            </a:pPr>
            <a:endParaRPr lang="en-US" sz="1500">
              <a:latin typeface="Times New Roman"/>
              <a:ea typeface="Calibri"/>
              <a:cs typeface="Calibri"/>
            </a:endParaRPr>
          </a:p>
          <a:p>
            <a:pPr marL="285750" indent="-285750" algn="just">
              <a:buFont typeface="Wingdings" panose="020B0604020202020204" pitchFamily="34" charset="0"/>
              <a:buChar char="§"/>
            </a:pPr>
            <a:endParaRPr lang="en-US" sz="1500">
              <a:latin typeface="Times New Roman"/>
              <a:ea typeface="Calibri"/>
              <a:cs typeface="Calibri"/>
            </a:endParaRPr>
          </a:p>
          <a:p>
            <a:pPr marL="285750" indent="-285750" algn="just">
              <a:buFont typeface="Wingdings" panose="020B0604020202020204" pitchFamily="34" charset="0"/>
              <a:buChar char="§"/>
            </a:pPr>
            <a:endParaRPr lang="en-US" sz="1500">
              <a:latin typeface="Times New Roman"/>
              <a:ea typeface="Calibri"/>
              <a:cs typeface="Calibri"/>
            </a:endParaRPr>
          </a:p>
          <a:p>
            <a:pPr algn="just"/>
            <a:endParaRPr lang="en-US" sz="1500">
              <a:latin typeface="Times New Roman"/>
              <a:ea typeface="Calibri"/>
              <a:cs typeface="Calibri"/>
            </a:endParaRPr>
          </a:p>
        </p:txBody>
      </p:sp>
    </p:spTree>
    <p:extLst>
      <p:ext uri="{BB962C8B-B14F-4D97-AF65-F5344CB8AC3E}">
        <p14:creationId xmlns:p14="http://schemas.microsoft.com/office/powerpoint/2010/main" val="212086261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5" name="Picture 4" descr="A picture containing sweet, case&#10;&#10;Description automatically generated">
            <a:extLst>
              <a:ext uri="{FF2B5EF4-FFF2-40B4-BE49-F238E27FC236}">
                <a16:creationId xmlns:a16="http://schemas.microsoft.com/office/drawing/2014/main" id="{395D864C-595C-392F-8601-450CB2C66E05}"/>
              </a:ext>
            </a:extLst>
          </p:cNvPr>
          <p:cNvPicPr>
            <a:picLocks noGrp="1" noChangeAspect="1"/>
          </p:cNvPicPr>
          <p:nvPr/>
        </p:nvPicPr>
        <p:blipFill rotWithShape="1">
          <a:blip r:embed="rId2">
            <a:extLst>
              <a:ext uri="{837473B0-CC2E-450A-ABE3-18F120FF3D39}">
                <a1611:picAttrSrcUrl xmlns:a1611="http://schemas.microsoft.com/office/drawing/2016/11/main" r:id="rId3"/>
              </a:ext>
            </a:extLst>
          </a:blip>
          <a:srcRect r="1" b="2168"/>
          <a:stretch/>
        </p:blipFill>
        <p:spPr>
          <a:xfrm>
            <a:off x="5182104" y="10"/>
            <a:ext cx="7009896" cy="6857990"/>
          </a:xfrm>
          <a:custGeom>
            <a:avLst/>
            <a:gdLst/>
            <a:ahLst/>
            <a:cxnLst/>
            <a:rect l="l" t="t" r="r" b="b"/>
            <a:pathLst>
              <a:path w="7009896" h="6858000">
                <a:moveTo>
                  <a:pt x="0" y="0"/>
                </a:moveTo>
                <a:lnTo>
                  <a:pt x="7009896" y="0"/>
                </a:lnTo>
                <a:lnTo>
                  <a:pt x="7009896" y="6858000"/>
                </a:lnTo>
                <a:lnTo>
                  <a:pt x="21616" y="6858000"/>
                </a:lnTo>
                <a:lnTo>
                  <a:pt x="129867" y="6647018"/>
                </a:lnTo>
                <a:cubicBezTo>
                  <a:pt x="1043295" y="4758249"/>
                  <a:pt x="1332296" y="2559611"/>
                  <a:pt x="814641" y="380651"/>
                </a:cubicBezTo>
                <a:lnTo>
                  <a:pt x="714685" y="1"/>
                </a:lnTo>
                <a:lnTo>
                  <a:pt x="0" y="1"/>
                </a:lnTo>
                <a:close/>
              </a:path>
            </a:pathLst>
          </a:custGeom>
        </p:spPr>
      </p:pic>
      <p:sp>
        <p:nvSpPr>
          <p:cNvPr id="58" name="Freeform: Shape 57">
            <a:extLst>
              <a:ext uri="{FF2B5EF4-FFF2-40B4-BE49-F238E27FC236}">
                <a16:creationId xmlns:a16="http://schemas.microsoft.com/office/drawing/2014/main" id="{5FDF4720-5445-47BE-89FE-E40D1AE6F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60" name="Freeform: Shape 59">
            <a:extLst>
              <a:ext uri="{FF2B5EF4-FFF2-40B4-BE49-F238E27FC236}">
                <a16:creationId xmlns:a16="http://schemas.microsoft.com/office/drawing/2014/main" id="{AC8710B4-A815-4082-9E4F-F13A00070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5AA6027-B37C-6D52-EEDA-C50F4F0AFA32}"/>
              </a:ext>
            </a:extLst>
          </p:cNvPr>
          <p:cNvSpPr>
            <a:spLocks noGrp="1"/>
          </p:cNvSpPr>
          <p:nvPr>
            <p:ph type="title"/>
          </p:nvPr>
        </p:nvSpPr>
        <p:spPr>
          <a:xfrm>
            <a:off x="804673" y="1396289"/>
            <a:ext cx="4782458" cy="1325563"/>
          </a:xfrm>
        </p:spPr>
        <p:txBody>
          <a:bodyPr>
            <a:normAutofit/>
          </a:bodyPr>
          <a:lstStyle/>
          <a:p>
            <a:r>
              <a:rPr lang="en-US" b="1">
                <a:latin typeface="Times New Roman"/>
                <a:cs typeface="Calibri Light"/>
              </a:rPr>
              <a:t>Agenda</a:t>
            </a:r>
          </a:p>
        </p:txBody>
      </p:sp>
      <p:sp>
        <p:nvSpPr>
          <p:cNvPr id="3" name="Content Placeholder 2">
            <a:extLst>
              <a:ext uri="{FF2B5EF4-FFF2-40B4-BE49-F238E27FC236}">
                <a16:creationId xmlns:a16="http://schemas.microsoft.com/office/drawing/2014/main" id="{0401C16E-04E1-0FD3-07EF-376EDFD56EB5}"/>
              </a:ext>
            </a:extLst>
          </p:cNvPr>
          <p:cNvSpPr>
            <a:spLocks noGrp="1"/>
          </p:cNvSpPr>
          <p:nvPr>
            <p:ph idx="1"/>
          </p:nvPr>
        </p:nvSpPr>
        <p:spPr>
          <a:xfrm>
            <a:off x="804672" y="2871982"/>
            <a:ext cx="4782458" cy="3181684"/>
          </a:xfrm>
        </p:spPr>
        <p:txBody>
          <a:bodyPr vert="horz" lIns="91440" tIns="45720" rIns="91440" bIns="45720" rtlCol="0" anchor="t">
            <a:normAutofit/>
          </a:bodyPr>
          <a:lstStyle/>
          <a:p>
            <a:pPr>
              <a:buFont typeface="Calibri" panose="020B0604020202020204" pitchFamily="34" charset="0"/>
              <a:buChar char="-"/>
            </a:pPr>
            <a:r>
              <a:rPr lang="en-US" sz="1800">
                <a:latin typeface="Times New Roman"/>
                <a:cs typeface="Calibri" panose="020F0502020204030204"/>
              </a:rPr>
              <a:t>Stakeholders.</a:t>
            </a:r>
          </a:p>
          <a:p>
            <a:pPr>
              <a:buFont typeface="Calibri" panose="020B0604020202020204" pitchFamily="34" charset="0"/>
              <a:buChar char="-"/>
            </a:pPr>
            <a:r>
              <a:rPr lang="en-US" sz="1800">
                <a:latin typeface="Times New Roman"/>
                <a:cs typeface="Calibri" panose="020F0502020204030204"/>
              </a:rPr>
              <a:t>Issues/Opportunities.</a:t>
            </a:r>
          </a:p>
          <a:p>
            <a:pPr>
              <a:buFont typeface="Calibri" panose="020B0604020202020204" pitchFamily="34" charset="0"/>
              <a:buChar char="-"/>
            </a:pPr>
            <a:r>
              <a:rPr lang="en-US" sz="1800">
                <a:latin typeface="Times New Roman"/>
                <a:cs typeface="Calibri" panose="020F0502020204030204"/>
              </a:rPr>
              <a:t>Data Explained.</a:t>
            </a:r>
          </a:p>
          <a:p>
            <a:pPr>
              <a:buFont typeface="Calibri" panose="020B0604020202020204" pitchFamily="34" charset="0"/>
              <a:buChar char="-"/>
            </a:pPr>
            <a:r>
              <a:rPr lang="en-US" sz="1800">
                <a:latin typeface="Times New Roman"/>
                <a:ea typeface="+mn-lt"/>
                <a:cs typeface="+mn-lt"/>
              </a:rPr>
              <a:t>Data Analysis.</a:t>
            </a:r>
          </a:p>
          <a:p>
            <a:pPr>
              <a:buFont typeface="Calibri" panose="020B0604020202020204" pitchFamily="34" charset="0"/>
              <a:buChar char="-"/>
            </a:pPr>
            <a:r>
              <a:rPr lang="en-US" sz="1800">
                <a:latin typeface="Times New Roman"/>
                <a:ea typeface="+mn-lt"/>
                <a:cs typeface="+mn-lt"/>
              </a:rPr>
              <a:t>Dashboards.</a:t>
            </a:r>
          </a:p>
          <a:p>
            <a:pPr>
              <a:buFont typeface="Calibri" panose="020B0604020202020204" pitchFamily="34" charset="0"/>
              <a:buChar char="-"/>
            </a:pPr>
            <a:r>
              <a:rPr lang="en-US" sz="1800">
                <a:latin typeface="Times New Roman"/>
                <a:ea typeface="+mn-lt"/>
                <a:cs typeface="+mn-lt"/>
              </a:rPr>
              <a:t>Summary.</a:t>
            </a:r>
          </a:p>
          <a:p>
            <a:pPr>
              <a:buFont typeface="Calibri" panose="020B0604020202020204" pitchFamily="34" charset="0"/>
              <a:buChar char="-"/>
            </a:pPr>
            <a:r>
              <a:rPr lang="en-US" sz="1800">
                <a:latin typeface="Times New Roman"/>
                <a:ea typeface="+mn-lt"/>
                <a:cs typeface="+mn-lt"/>
              </a:rPr>
              <a:t>Questions.</a:t>
            </a:r>
          </a:p>
          <a:p>
            <a:pPr>
              <a:buFont typeface="Calibri" panose="020B0604020202020204" pitchFamily="34" charset="0"/>
              <a:buChar char="-"/>
            </a:pPr>
            <a:r>
              <a:rPr lang="en-US" sz="1800">
                <a:latin typeface="Times New Roman"/>
                <a:ea typeface="+mn-lt"/>
                <a:cs typeface="+mn-lt"/>
              </a:rPr>
              <a:t>Reference.</a:t>
            </a:r>
          </a:p>
        </p:txBody>
      </p:sp>
      <p:sp>
        <p:nvSpPr>
          <p:cNvPr id="6" name="TextBox 2">
            <a:extLst>
              <a:ext uri="{FF2B5EF4-FFF2-40B4-BE49-F238E27FC236}">
                <a16:creationId xmlns:a16="http://schemas.microsoft.com/office/drawing/2014/main" id="{43C6C82F-5246-B7E9-2B4A-DCE610E821D7}"/>
              </a:ext>
            </a:extLst>
          </p:cNvPr>
          <p:cNvSpPr txBox="1"/>
          <p:nvPr/>
        </p:nvSpPr>
        <p:spPr>
          <a:xfrm>
            <a:off x="9857708" y="6657945"/>
            <a:ext cx="2334292" cy="200055"/>
          </a:xfrm>
          <a:prstGeom prst="rect">
            <a:avLst/>
          </a:prstGeom>
          <a:solidFill>
            <a:srgbClr val="000000"/>
          </a:solidFill>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a:t>
            </a:r>
            <a:r>
              <a:rPr lang="en-US" sz="700">
                <a:solidFill>
                  <a:srgbClr val="FFFFFF"/>
                </a:solidFill>
              </a:rPr>
              <a:t>.</a:t>
            </a:r>
          </a:p>
        </p:txBody>
      </p:sp>
    </p:spTree>
    <p:extLst>
      <p:ext uri="{BB962C8B-B14F-4D97-AF65-F5344CB8AC3E}">
        <p14:creationId xmlns:p14="http://schemas.microsoft.com/office/powerpoint/2010/main" val="2029940209"/>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B3713B-8FB5-8681-3EDF-793248A82BBF}"/>
              </a:ext>
            </a:extLst>
          </p:cNvPr>
          <p:cNvSpPr>
            <a:spLocks noGrp="1"/>
          </p:cNvSpPr>
          <p:nvPr>
            <p:ph type="title"/>
          </p:nvPr>
        </p:nvSpPr>
        <p:spPr>
          <a:xfrm>
            <a:off x="640080" y="325369"/>
            <a:ext cx="4368602" cy="1956841"/>
          </a:xfrm>
        </p:spPr>
        <p:txBody>
          <a:bodyPr anchor="b">
            <a:normAutofit/>
          </a:bodyPr>
          <a:lstStyle/>
          <a:p>
            <a:r>
              <a:rPr lang="en-US" sz="5400" b="1" dirty="0">
                <a:latin typeface="Times New Roman"/>
                <a:cs typeface="Calibri Light"/>
              </a:rPr>
              <a:t>Questions?</a:t>
            </a:r>
            <a:endParaRPr lang="en-US" sz="5400" b="1" dirty="0">
              <a:latin typeface="Times New Roman"/>
              <a:cs typeface="Times New Roman"/>
            </a:endParaRP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50CD1885-06BA-BFCB-3EC8-8D94348CABAC}"/>
              </a:ext>
            </a:extLst>
          </p:cNvPr>
          <p:cNvSpPr>
            <a:spLocks noGrp="1"/>
          </p:cNvSpPr>
          <p:nvPr>
            <p:ph idx="1"/>
          </p:nvPr>
        </p:nvSpPr>
        <p:spPr>
          <a:xfrm>
            <a:off x="640080" y="2872899"/>
            <a:ext cx="4243589" cy="3320668"/>
          </a:xfrm>
        </p:spPr>
        <p:txBody>
          <a:bodyPr vert="horz" lIns="91440" tIns="45720" rIns="91440" bIns="45720" rtlCol="0" anchor="t">
            <a:normAutofit/>
          </a:bodyPr>
          <a:lstStyle/>
          <a:p>
            <a:r>
              <a:rPr lang="en-US" sz="2200">
                <a:ea typeface="Calibri"/>
                <a:cs typeface="Calibri"/>
              </a:rPr>
              <a:t>Email: </a:t>
            </a:r>
            <a:r>
              <a:rPr lang="en-US" sz="2200">
                <a:ea typeface="Calibri"/>
                <a:cs typeface="Calibri"/>
                <a:hlinkClick r:id="rId2"/>
              </a:rPr>
              <a:t>patlollb@csp.edu</a:t>
            </a:r>
            <a:endParaRPr lang="en-US" sz="2200">
              <a:ea typeface="Calibri"/>
              <a:cs typeface="Calibri"/>
            </a:endParaRPr>
          </a:p>
          <a:p>
            <a:r>
              <a:rPr lang="en-US" sz="2200">
                <a:ea typeface="Calibri"/>
                <a:cs typeface="Calibri"/>
              </a:rPr>
              <a:t>Mobile No: 612-685-9032</a:t>
            </a:r>
          </a:p>
        </p:txBody>
      </p:sp>
      <p:pic>
        <p:nvPicPr>
          <p:cNvPr id="4" name="Picture 4" descr="Icon&#10;&#10;Description automatically generated">
            <a:extLst>
              <a:ext uri="{FF2B5EF4-FFF2-40B4-BE49-F238E27FC236}">
                <a16:creationId xmlns:a16="http://schemas.microsoft.com/office/drawing/2014/main" id="{ADD4C34F-BF89-CF44-7B0B-4FBA5F03BA07}"/>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30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896843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ACD765-40A9-BFB3-5DDC-7C78817BC26C}"/>
              </a:ext>
            </a:extLst>
          </p:cNvPr>
          <p:cNvSpPr>
            <a:spLocks noGrp="1"/>
          </p:cNvSpPr>
          <p:nvPr>
            <p:ph type="title"/>
          </p:nvPr>
        </p:nvSpPr>
        <p:spPr>
          <a:xfrm>
            <a:off x="838200" y="631825"/>
            <a:ext cx="10515600" cy="1325563"/>
          </a:xfrm>
        </p:spPr>
        <p:txBody>
          <a:bodyPr>
            <a:normAutofit/>
          </a:bodyPr>
          <a:lstStyle/>
          <a:p>
            <a:r>
              <a:rPr lang="en-US" b="1" dirty="0">
                <a:latin typeface="Times New Roman"/>
                <a:cs typeface="Calibri Light"/>
              </a:rPr>
              <a:t>References</a:t>
            </a:r>
          </a:p>
        </p:txBody>
      </p:sp>
      <p:sp>
        <p:nvSpPr>
          <p:cNvPr id="3" name="Content Placeholder 2">
            <a:extLst>
              <a:ext uri="{FF2B5EF4-FFF2-40B4-BE49-F238E27FC236}">
                <a16:creationId xmlns:a16="http://schemas.microsoft.com/office/drawing/2014/main" id="{0D851B1A-1468-8BC2-02B8-8BD487E49F98}"/>
              </a:ext>
            </a:extLst>
          </p:cNvPr>
          <p:cNvSpPr>
            <a:spLocks noGrp="1"/>
          </p:cNvSpPr>
          <p:nvPr>
            <p:ph idx="1"/>
          </p:nvPr>
        </p:nvSpPr>
        <p:spPr>
          <a:xfrm>
            <a:off x="838200" y="2057400"/>
            <a:ext cx="10515600" cy="3871762"/>
          </a:xfrm>
        </p:spPr>
        <p:txBody>
          <a:bodyPr vert="horz" lIns="91440" tIns="45720" rIns="91440" bIns="45720" rtlCol="0" anchor="t">
            <a:normAutofit/>
          </a:bodyPr>
          <a:lstStyle/>
          <a:p>
            <a:pPr marL="0" indent="0">
              <a:buNone/>
            </a:pPr>
            <a:r>
              <a:rPr lang="en-US" sz="2400" dirty="0">
                <a:latin typeface="Times New Roman"/>
                <a:cs typeface="Times New Roman"/>
              </a:rPr>
              <a:t>Dataset: </a:t>
            </a:r>
            <a:endParaRPr lang="en-US" sz="2400" dirty="0">
              <a:latin typeface="Calibri" panose="020F0502020204030204"/>
              <a:cs typeface="Calibri" panose="020F0502020204030204"/>
            </a:endParaRPr>
          </a:p>
          <a:p>
            <a:pPr marL="0" indent="0">
              <a:buNone/>
            </a:pPr>
            <a:r>
              <a:rPr lang="en-US" sz="2400" dirty="0">
                <a:latin typeface="Times New Roman"/>
                <a:cs typeface="Times New Roman"/>
                <a:hlinkClick r:id="rId2"/>
              </a:rPr>
              <a:t>https://www.kaggle.com/datasets/nyagami/chocolate-bar-ratings-2022</a:t>
            </a:r>
            <a:endParaRPr lang="en-US" sz="2400" dirty="0">
              <a:ea typeface="+mn-lt"/>
              <a:cs typeface="+mn-lt"/>
            </a:endParaRPr>
          </a:p>
          <a:p>
            <a:pPr marL="0" indent="0">
              <a:buNone/>
            </a:pPr>
            <a:endParaRPr lang="en-US" sz="2400" dirty="0">
              <a:latin typeface="Times New Roman"/>
              <a:ea typeface="+mn-lt"/>
              <a:cs typeface="Times New Roman"/>
            </a:endParaRPr>
          </a:p>
          <a:p>
            <a:pPr marL="0" indent="0">
              <a:buNone/>
            </a:pPr>
            <a:r>
              <a:rPr lang="en-US" sz="2400" dirty="0">
                <a:latin typeface="Times New Roman"/>
                <a:ea typeface="+mn-lt"/>
                <a:cs typeface="+mn-lt"/>
              </a:rPr>
              <a:t>Jeffrey D. Camm; James J. Cochran; Michael J. Fry (2022). Data Visualization: Exploring and Explaining with Data. </a:t>
            </a:r>
            <a:endParaRPr lang="en-US" sz="2400" dirty="0">
              <a:latin typeface="Times New Roman"/>
              <a:cs typeface="Times New Roman"/>
            </a:endParaRPr>
          </a:p>
          <a:p>
            <a:endParaRPr lang="en-US" sz="2400">
              <a:cs typeface="Calibri"/>
            </a:endParaRPr>
          </a:p>
        </p:txBody>
      </p:sp>
    </p:spTree>
    <p:extLst>
      <p:ext uri="{BB962C8B-B14F-4D97-AF65-F5344CB8AC3E}">
        <p14:creationId xmlns:p14="http://schemas.microsoft.com/office/powerpoint/2010/main" val="2732669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7C742956-0280-9946-6280-3058B8CC3698}"/>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457200" y="481013"/>
            <a:ext cx="11277600" cy="5894388"/>
          </a:xfrm>
        </p:spPr>
      </p:pic>
    </p:spTree>
    <p:extLst>
      <p:ext uri="{BB962C8B-B14F-4D97-AF65-F5344CB8AC3E}">
        <p14:creationId xmlns:p14="http://schemas.microsoft.com/office/powerpoint/2010/main" val="1601914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2F9A0-2423-780A-F6B3-93D30B839671}"/>
              </a:ext>
            </a:extLst>
          </p:cNvPr>
          <p:cNvSpPr>
            <a:spLocks noGrp="1"/>
          </p:cNvSpPr>
          <p:nvPr>
            <p:ph type="title"/>
          </p:nvPr>
        </p:nvSpPr>
        <p:spPr>
          <a:xfrm>
            <a:off x="5242473" y="487751"/>
            <a:ext cx="6387102" cy="1428140"/>
          </a:xfrm>
        </p:spPr>
        <p:txBody>
          <a:bodyPr>
            <a:normAutofit/>
          </a:bodyPr>
          <a:lstStyle/>
          <a:p>
            <a:r>
              <a:rPr lang="en-US" sz="4000" b="1" dirty="0">
                <a:latin typeface="Times New Roman"/>
                <a:ea typeface="+mj-lt"/>
                <a:cs typeface="+mj-lt"/>
              </a:rPr>
              <a:t>Stakeholders - Introduction</a:t>
            </a:r>
            <a:endParaRPr lang="en-US" sz="4000" b="1">
              <a:latin typeface="Times New Roman"/>
              <a:cs typeface="Calibri Light"/>
            </a:endParaRPr>
          </a:p>
        </p:txBody>
      </p:sp>
      <p:sp>
        <p:nvSpPr>
          <p:cNvPr id="33" name="Freeform: Shape 32">
            <a:extLst>
              <a:ext uri="{FF2B5EF4-FFF2-40B4-BE49-F238E27FC236}">
                <a16:creationId xmlns:a16="http://schemas.microsoft.com/office/drawing/2014/main" id="{2C6A2225-94AF-4BC4-98F4-77746E7B1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
            <a:ext cx="4666892" cy="3612937"/>
          </a:xfrm>
          <a:custGeom>
            <a:avLst/>
            <a:gdLst>
              <a:gd name="connsiteX0" fmla="*/ 192227 w 4666892"/>
              <a:gd name="connsiteY0" fmla="*/ 0 h 3612937"/>
              <a:gd name="connsiteX1" fmla="*/ 4666892 w 4666892"/>
              <a:gd name="connsiteY1" fmla="*/ 0 h 3612937"/>
              <a:gd name="connsiteX2" fmla="*/ 4666892 w 4666892"/>
              <a:gd name="connsiteY2" fmla="*/ 2643684 h 3612937"/>
              <a:gd name="connsiteX3" fmla="*/ 4657487 w 4666892"/>
              <a:gd name="connsiteY3" fmla="*/ 2656262 h 3612937"/>
              <a:gd name="connsiteX4" fmla="*/ 2628900 w 4666892"/>
              <a:gd name="connsiteY4" fmla="*/ 3612937 h 3612937"/>
              <a:gd name="connsiteX5" fmla="*/ 0 w 4666892"/>
              <a:gd name="connsiteY5" fmla="*/ 984037 h 3612937"/>
              <a:gd name="connsiteX6" fmla="*/ 118190 w 4666892"/>
              <a:gd name="connsiteY6" fmla="*/ 202283 h 3612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6892" h="3612937">
                <a:moveTo>
                  <a:pt x="192227" y="0"/>
                </a:moveTo>
                <a:lnTo>
                  <a:pt x="4666892" y="0"/>
                </a:lnTo>
                <a:lnTo>
                  <a:pt x="4666892" y="2643684"/>
                </a:lnTo>
                <a:lnTo>
                  <a:pt x="4657487" y="2656262"/>
                </a:lnTo>
                <a:cubicBezTo>
                  <a:pt x="4175308" y="3240527"/>
                  <a:pt x="3445594" y="3612937"/>
                  <a:pt x="2628900" y="3612937"/>
                </a:cubicBezTo>
                <a:cubicBezTo>
                  <a:pt x="1176999" y="3612937"/>
                  <a:pt x="0" y="2435938"/>
                  <a:pt x="0" y="984037"/>
                </a:cubicBezTo>
                <a:cubicBezTo>
                  <a:pt x="0" y="711806"/>
                  <a:pt x="41379" y="449239"/>
                  <a:pt x="118190" y="2022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Diagram, icon&#10;&#10;Description automatically generated">
            <a:extLst>
              <a:ext uri="{FF2B5EF4-FFF2-40B4-BE49-F238E27FC236}">
                <a16:creationId xmlns:a16="http://schemas.microsoft.com/office/drawing/2014/main" id="{A2D98C4C-0980-1B59-6373-DAD0FE9F514F}"/>
              </a:ext>
            </a:extLst>
          </p:cNvPr>
          <p:cNvPicPr>
            <a:picLocks noChangeAspect="1"/>
          </p:cNvPicPr>
          <p:nvPr/>
        </p:nvPicPr>
        <p:blipFill rotWithShape="1">
          <a:blip r:embed="rId3"/>
          <a:srcRect l="7291" r="32977" b="2"/>
          <a:stretch/>
        </p:blipFill>
        <p:spPr>
          <a:xfrm>
            <a:off x="-220317" y="-9171"/>
            <a:ext cx="4740852" cy="3622643"/>
          </a:xfrm>
          <a:custGeom>
            <a:avLst/>
            <a:gdLst/>
            <a:ahLst/>
            <a:cxnLst/>
            <a:rect l="l" t="t" r="r" b="b"/>
            <a:pathLst>
              <a:path w="4502173" h="3448219">
                <a:moveTo>
                  <a:pt x="205627" y="0"/>
                </a:moveTo>
                <a:lnTo>
                  <a:pt x="4502173" y="0"/>
                </a:lnTo>
                <a:lnTo>
                  <a:pt x="4502173" y="2368934"/>
                </a:lnTo>
                <a:lnTo>
                  <a:pt x="4365663" y="2551486"/>
                </a:lnTo>
                <a:cubicBezTo>
                  <a:pt x="3913696" y="3099144"/>
                  <a:pt x="3229704" y="3448219"/>
                  <a:pt x="2464181" y="3448219"/>
                </a:cubicBezTo>
                <a:cubicBezTo>
                  <a:pt x="1103251" y="3448219"/>
                  <a:pt x="0" y="2344968"/>
                  <a:pt x="0" y="984038"/>
                </a:cubicBezTo>
                <a:cubicBezTo>
                  <a:pt x="0" y="643806"/>
                  <a:pt x="68954" y="319678"/>
                  <a:pt x="193648" y="24867"/>
                </a:cubicBezTo>
                <a:close/>
              </a:path>
            </a:pathLst>
          </a:custGeom>
        </p:spPr>
      </p:pic>
      <p:sp>
        <p:nvSpPr>
          <p:cNvPr id="35" name="Freeform: Shape 34">
            <a:extLst>
              <a:ext uri="{FF2B5EF4-FFF2-40B4-BE49-F238E27FC236}">
                <a16:creationId xmlns:a16="http://schemas.microsoft.com/office/drawing/2014/main" id="{648F5915-2CE1-4F74-88C5-D4366893D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3918051"/>
            <a:ext cx="3587263" cy="2939948"/>
          </a:xfrm>
          <a:custGeom>
            <a:avLst/>
            <a:gdLst>
              <a:gd name="connsiteX0" fmla="*/ 2070613 w 3587263"/>
              <a:gd name="connsiteY0" fmla="*/ 0 h 2939948"/>
              <a:gd name="connsiteX1" fmla="*/ 3534758 w 3587263"/>
              <a:gd name="connsiteY1" fmla="*/ 606469 h 2939948"/>
              <a:gd name="connsiteX2" fmla="*/ 3587263 w 3587263"/>
              <a:gd name="connsiteY2" fmla="*/ 664240 h 2939948"/>
              <a:gd name="connsiteX3" fmla="*/ 3587263 w 3587263"/>
              <a:gd name="connsiteY3" fmla="*/ 2939948 h 2939948"/>
              <a:gd name="connsiteX4" fmla="*/ 193241 w 3587263"/>
              <a:gd name="connsiteY4" fmla="*/ 2939948 h 2939948"/>
              <a:gd name="connsiteX5" fmla="*/ 162719 w 3587263"/>
              <a:gd name="connsiteY5" fmla="*/ 2876589 h 2939948"/>
              <a:gd name="connsiteX6" fmla="*/ 0 w 3587263"/>
              <a:gd name="connsiteY6" fmla="*/ 2070613 h 2939948"/>
              <a:gd name="connsiteX7" fmla="*/ 2070613 w 3587263"/>
              <a:gd name="connsiteY7" fmla="*/ 0 h 293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7263" h="2939948">
                <a:moveTo>
                  <a:pt x="2070613" y="0"/>
                </a:moveTo>
                <a:cubicBezTo>
                  <a:pt x="2642397" y="0"/>
                  <a:pt x="3160050" y="231761"/>
                  <a:pt x="3534758" y="606469"/>
                </a:cubicBezTo>
                <a:lnTo>
                  <a:pt x="3587263" y="664240"/>
                </a:lnTo>
                <a:lnTo>
                  <a:pt x="3587263" y="2939948"/>
                </a:lnTo>
                <a:lnTo>
                  <a:pt x="193241" y="2939948"/>
                </a:lnTo>
                <a:lnTo>
                  <a:pt x="162719" y="2876589"/>
                </a:lnTo>
                <a:cubicBezTo>
                  <a:pt x="57940" y="2628865"/>
                  <a:pt x="0" y="2356505"/>
                  <a:pt x="0" y="2070613"/>
                </a:cubicBezTo>
                <a:cubicBezTo>
                  <a:pt x="0" y="927045"/>
                  <a:pt x="927045" y="0"/>
                  <a:pt x="2070613"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5" descr="Stack of dessert squares with chocolate chips">
            <a:extLst>
              <a:ext uri="{FF2B5EF4-FFF2-40B4-BE49-F238E27FC236}">
                <a16:creationId xmlns:a16="http://schemas.microsoft.com/office/drawing/2014/main" id="{0821D385-5431-FDE3-3FCD-AA37C0C729CD}"/>
              </a:ext>
            </a:extLst>
          </p:cNvPr>
          <p:cNvPicPr>
            <a:picLocks noChangeAspect="1"/>
          </p:cNvPicPr>
          <p:nvPr/>
        </p:nvPicPr>
        <p:blipFill rotWithShape="1">
          <a:blip r:embed="rId4"/>
          <a:srcRect t="12681" r="4" b="26504"/>
          <a:stretch/>
        </p:blipFill>
        <p:spPr>
          <a:xfrm>
            <a:off x="-348848" y="3678189"/>
            <a:ext cx="3937275" cy="3179810"/>
          </a:xfrm>
          <a:custGeom>
            <a:avLst/>
            <a:gdLst/>
            <a:ahLst/>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p:spPr>
      </p:pic>
      <p:sp>
        <p:nvSpPr>
          <p:cNvPr id="3" name="Content Placeholder 2">
            <a:extLst>
              <a:ext uri="{FF2B5EF4-FFF2-40B4-BE49-F238E27FC236}">
                <a16:creationId xmlns:a16="http://schemas.microsoft.com/office/drawing/2014/main" id="{F049418D-CCFC-74FB-0BB2-B737CF24772D}"/>
              </a:ext>
            </a:extLst>
          </p:cNvPr>
          <p:cNvSpPr>
            <a:spLocks noGrp="1"/>
          </p:cNvSpPr>
          <p:nvPr>
            <p:ph idx="1"/>
          </p:nvPr>
        </p:nvSpPr>
        <p:spPr>
          <a:xfrm>
            <a:off x="4528879" y="1904829"/>
            <a:ext cx="7100695" cy="3860527"/>
          </a:xfrm>
        </p:spPr>
        <p:txBody>
          <a:bodyPr vert="horz" lIns="91440" tIns="45720" rIns="91440" bIns="45720" rtlCol="0" anchor="t">
            <a:noAutofit/>
          </a:bodyPr>
          <a:lstStyle/>
          <a:p>
            <a:pPr marL="0" indent="0" algn="just">
              <a:buNone/>
            </a:pPr>
            <a:endParaRPr lang="en-US" sz="1800">
              <a:latin typeface="Times New Roman"/>
              <a:cs typeface="Calibri"/>
            </a:endParaRPr>
          </a:p>
          <a:p>
            <a:pPr algn="just"/>
            <a:r>
              <a:rPr lang="en-US" sz="2000">
                <a:latin typeface="Times New Roman"/>
                <a:ea typeface="+mn-lt"/>
                <a:cs typeface="+mn-lt"/>
              </a:rPr>
              <a:t>Chocolate bar rating gathers cocoa flavor data globally and rates it by location.</a:t>
            </a:r>
          </a:p>
          <a:p>
            <a:pPr marL="0" indent="0" algn="just">
              <a:buNone/>
            </a:pPr>
            <a:endParaRPr lang="en-US" sz="2000">
              <a:latin typeface="Times New Roman"/>
              <a:ea typeface="+mn-lt"/>
              <a:cs typeface="+mn-lt"/>
            </a:endParaRPr>
          </a:p>
          <a:p>
            <a:pPr algn="just"/>
            <a:r>
              <a:rPr lang="en-US" sz="2000">
                <a:latin typeface="Times New Roman"/>
                <a:ea typeface="+mn-lt"/>
                <a:cs typeface="+mn-lt"/>
              </a:rPr>
              <a:t>Stakeholders measures cocoa content per bean origin country for detailed location insights.</a:t>
            </a:r>
          </a:p>
          <a:p>
            <a:pPr algn="just"/>
            <a:endParaRPr lang="en-US" sz="2000">
              <a:latin typeface="Times New Roman"/>
              <a:ea typeface="+mn-lt"/>
              <a:cs typeface="+mn-lt"/>
            </a:endParaRPr>
          </a:p>
          <a:p>
            <a:pPr algn="just"/>
            <a:r>
              <a:rPr lang="en-US" sz="2000">
                <a:latin typeface="Times New Roman"/>
                <a:ea typeface="+mn-lt"/>
                <a:cs typeface="+mn-lt"/>
              </a:rPr>
              <a:t>The customers act as stakeholders.</a:t>
            </a:r>
            <a:endParaRPr lang="en-US" sz="2000">
              <a:latin typeface="Times New Roman"/>
              <a:cs typeface="Calibri" panose="020F0502020204030204"/>
            </a:endParaRPr>
          </a:p>
          <a:p>
            <a:pPr marL="0" indent="0" algn="just">
              <a:buNone/>
            </a:pPr>
            <a:endParaRPr lang="en-US" sz="2000">
              <a:latin typeface="Times New Roman"/>
              <a:ea typeface="+mn-lt"/>
              <a:cs typeface="+mn-lt"/>
            </a:endParaRPr>
          </a:p>
          <a:p>
            <a:pPr algn="just"/>
            <a:r>
              <a:rPr lang="en-US" sz="2000">
                <a:latin typeface="Times New Roman"/>
                <a:ea typeface="+mn-lt"/>
                <a:cs typeface="+mn-lt"/>
              </a:rPr>
              <a:t>They can also view a review date from each country to experience the flavors.</a:t>
            </a:r>
            <a:endParaRPr lang="en-US" sz="2000">
              <a:latin typeface="Times New Roman"/>
              <a:cs typeface="Calibri" panose="020F0502020204030204"/>
            </a:endParaRPr>
          </a:p>
          <a:p>
            <a:pPr algn="just"/>
            <a:endParaRPr lang="en-US" sz="1800">
              <a:latin typeface="Times New Roman"/>
              <a:ea typeface="+mn-lt"/>
              <a:cs typeface="+mn-lt"/>
            </a:endParaRPr>
          </a:p>
        </p:txBody>
      </p:sp>
    </p:spTree>
    <p:extLst>
      <p:ext uri="{BB962C8B-B14F-4D97-AF65-F5344CB8AC3E}">
        <p14:creationId xmlns:p14="http://schemas.microsoft.com/office/powerpoint/2010/main" val="78953602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8">
            <a:extLst>
              <a:ext uri="{FF2B5EF4-FFF2-40B4-BE49-F238E27FC236}">
                <a16:creationId xmlns:a16="http://schemas.microsoft.com/office/drawing/2014/main" id="{6CBB390E-128A-8188-43B1-D4FAE82D31D0}"/>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b="8163"/>
          <a:stretch/>
        </p:blipFill>
        <p:spPr>
          <a:xfrm>
            <a:off x="20" y="1"/>
            <a:ext cx="12191980" cy="6857999"/>
          </a:xfrm>
          <a:prstGeom prst="rect">
            <a:avLst/>
          </a:prstGeom>
        </p:spPr>
      </p:pic>
      <p:sp>
        <p:nvSpPr>
          <p:cNvPr id="2" name="Title 1">
            <a:extLst>
              <a:ext uri="{FF2B5EF4-FFF2-40B4-BE49-F238E27FC236}">
                <a16:creationId xmlns:a16="http://schemas.microsoft.com/office/drawing/2014/main" id="{BCC04EA7-5C40-CC88-F6C2-0D32E9B072F0}"/>
              </a:ext>
            </a:extLst>
          </p:cNvPr>
          <p:cNvSpPr>
            <a:spLocks noGrp="1"/>
          </p:cNvSpPr>
          <p:nvPr>
            <p:ph type="title"/>
          </p:nvPr>
        </p:nvSpPr>
        <p:spPr>
          <a:xfrm>
            <a:off x="838201" y="1065862"/>
            <a:ext cx="3313164" cy="4726276"/>
          </a:xfrm>
        </p:spPr>
        <p:txBody>
          <a:bodyPr>
            <a:normAutofit/>
          </a:bodyPr>
          <a:lstStyle/>
          <a:p>
            <a:pPr algn="r"/>
            <a:r>
              <a:rPr lang="en-US" sz="2800" b="1" dirty="0">
                <a:solidFill>
                  <a:srgbClr val="FFFFFF"/>
                </a:solidFill>
                <a:latin typeface="Times New Roman"/>
                <a:ea typeface="+mj-lt"/>
                <a:cs typeface="+mj-lt"/>
              </a:rPr>
              <a:t> Issue/opportunities </a:t>
            </a:r>
            <a:endParaRPr lang="en-US" sz="2800" b="1">
              <a:solidFill>
                <a:srgbClr val="FFFFFF"/>
              </a:solidFill>
              <a:latin typeface="Times New Roman"/>
              <a:cs typeface="Calibri Light"/>
            </a:endParaRPr>
          </a:p>
        </p:txBody>
      </p:sp>
      <p:cxnSp>
        <p:nvCxnSpPr>
          <p:cNvPr id="46" name="Straight Connector 45">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7" name="Content Placeholder 36">
            <a:extLst>
              <a:ext uri="{FF2B5EF4-FFF2-40B4-BE49-F238E27FC236}">
                <a16:creationId xmlns:a16="http://schemas.microsoft.com/office/drawing/2014/main" id="{45E62800-F442-F581-C558-14793ABA637B}"/>
              </a:ext>
            </a:extLst>
          </p:cNvPr>
          <p:cNvSpPr>
            <a:spLocks noGrp="1"/>
          </p:cNvSpPr>
          <p:nvPr>
            <p:ph idx="1"/>
          </p:nvPr>
        </p:nvSpPr>
        <p:spPr>
          <a:xfrm>
            <a:off x="5155379" y="1065862"/>
            <a:ext cx="5744685" cy="4726276"/>
          </a:xfrm>
        </p:spPr>
        <p:txBody>
          <a:bodyPr vert="horz" lIns="91440" tIns="45720" rIns="91440" bIns="45720" rtlCol="0" anchor="ctr">
            <a:normAutofit/>
          </a:bodyPr>
          <a:lstStyle/>
          <a:p>
            <a:r>
              <a:rPr lang="en-US">
                <a:solidFill>
                  <a:srgbClr val="FFFFFF"/>
                </a:solidFill>
                <a:latin typeface="Times New Roman"/>
                <a:ea typeface="+mn-lt"/>
                <a:cs typeface="+mn-lt"/>
              </a:rPr>
              <a:t>Opportunity - High cocoa flavor ratings lead to increased sales for manufacturers. </a:t>
            </a:r>
            <a:br>
              <a:rPr lang="en-US">
                <a:latin typeface="Times New Roman"/>
                <a:ea typeface="+mn-lt"/>
                <a:cs typeface="+mn-lt"/>
              </a:rPr>
            </a:br>
            <a:endParaRPr lang="en-US">
              <a:solidFill>
                <a:srgbClr val="FFFFFF"/>
              </a:solidFill>
              <a:latin typeface="Times New Roman"/>
              <a:ea typeface="+mn-lt"/>
              <a:cs typeface="+mn-lt"/>
            </a:endParaRPr>
          </a:p>
          <a:p>
            <a:r>
              <a:rPr lang="en-US">
                <a:solidFill>
                  <a:srgbClr val="FFFFFF"/>
                </a:solidFill>
                <a:latin typeface="Times New Roman"/>
                <a:ea typeface="+mn-lt"/>
                <a:cs typeface="+mn-lt"/>
              </a:rPr>
              <a:t>Issue - Loss in sales when the ingredients do not match with cocoa flavor. </a:t>
            </a:r>
            <a:endParaRPr lang="en-US">
              <a:solidFill>
                <a:srgbClr val="FFFFFF"/>
              </a:solidFill>
              <a:latin typeface="Times New Roman"/>
            </a:endParaRPr>
          </a:p>
          <a:p>
            <a:endParaRPr lang="en-US" sz="2000">
              <a:solidFill>
                <a:srgbClr val="FFFFFF"/>
              </a:solidFill>
              <a:cs typeface="Calibri"/>
            </a:endParaRPr>
          </a:p>
        </p:txBody>
      </p:sp>
    </p:spTree>
    <p:extLst>
      <p:ext uri="{BB962C8B-B14F-4D97-AF65-F5344CB8AC3E}">
        <p14:creationId xmlns:p14="http://schemas.microsoft.com/office/powerpoint/2010/main" val="348020504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Table&#10;&#10;Description automatically generated">
            <a:extLst>
              <a:ext uri="{FF2B5EF4-FFF2-40B4-BE49-F238E27FC236}">
                <a16:creationId xmlns:a16="http://schemas.microsoft.com/office/drawing/2014/main" id="{013DEE78-9C0D-D01A-55AC-7A7F28E9A7F8}"/>
              </a:ext>
            </a:extLst>
          </p:cNvPr>
          <p:cNvPicPr>
            <a:picLocks noChangeAspect="1"/>
          </p:cNvPicPr>
          <p:nvPr/>
        </p:nvPicPr>
        <p:blipFill rotWithShape="1">
          <a:blip r:embed="rId3"/>
          <a:srcRect b="19634"/>
          <a:stretch/>
        </p:blipFill>
        <p:spPr>
          <a:xfrm>
            <a:off x="2522356" y="10"/>
            <a:ext cx="9669642" cy="6857990"/>
          </a:xfrm>
          <a:prstGeom prst="rect">
            <a:avLst/>
          </a:prstGeom>
        </p:spPr>
      </p:pic>
      <p:sp>
        <p:nvSpPr>
          <p:cNvPr id="48" name="Rectangle 4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C7B31B-D32B-8F1A-D116-0E096D4E853F}"/>
              </a:ext>
            </a:extLst>
          </p:cNvPr>
          <p:cNvSpPr>
            <a:spLocks noGrp="1"/>
          </p:cNvSpPr>
          <p:nvPr>
            <p:ph type="title"/>
          </p:nvPr>
        </p:nvSpPr>
        <p:spPr>
          <a:xfrm>
            <a:off x="838200" y="365125"/>
            <a:ext cx="3822189" cy="1899912"/>
          </a:xfrm>
        </p:spPr>
        <p:txBody>
          <a:bodyPr>
            <a:normAutofit/>
          </a:bodyPr>
          <a:lstStyle/>
          <a:p>
            <a:r>
              <a:rPr lang="en-US" sz="4000" b="1">
                <a:latin typeface="Times New Roman"/>
                <a:cs typeface="Calibri Light"/>
              </a:rPr>
              <a:t>Data Explained</a:t>
            </a:r>
          </a:p>
        </p:txBody>
      </p:sp>
      <p:sp>
        <p:nvSpPr>
          <p:cNvPr id="3" name="Content Placeholder 2">
            <a:extLst>
              <a:ext uri="{FF2B5EF4-FFF2-40B4-BE49-F238E27FC236}">
                <a16:creationId xmlns:a16="http://schemas.microsoft.com/office/drawing/2014/main" id="{C8B2E515-08EB-96D2-0F1C-EF96522D9D22}"/>
              </a:ext>
            </a:extLst>
          </p:cNvPr>
          <p:cNvSpPr>
            <a:spLocks noGrp="1"/>
          </p:cNvSpPr>
          <p:nvPr>
            <p:ph idx="1"/>
          </p:nvPr>
        </p:nvSpPr>
        <p:spPr>
          <a:xfrm>
            <a:off x="105508" y="2199740"/>
            <a:ext cx="5917687" cy="2482532"/>
          </a:xfrm>
        </p:spPr>
        <p:txBody>
          <a:bodyPr vert="horz" lIns="91440" tIns="45720" rIns="91440" bIns="45720" rtlCol="0" anchor="t">
            <a:normAutofit/>
          </a:bodyPr>
          <a:lstStyle/>
          <a:p>
            <a:r>
              <a:rPr lang="en-US" sz="2000" b="1">
                <a:latin typeface="Times New Roman"/>
                <a:cs typeface="Calibri"/>
              </a:rPr>
              <a:t>From Kaggle:</a:t>
            </a:r>
            <a:br>
              <a:rPr lang="en-US" sz="2000">
                <a:latin typeface="Times New Roman"/>
                <a:cs typeface="Calibri"/>
              </a:rPr>
            </a:br>
            <a:r>
              <a:rPr lang="en-US" sz="2000">
                <a:latin typeface="Times New Roman"/>
                <a:cs typeface="Calibri"/>
              </a:rPr>
              <a:t>Dataset: </a:t>
            </a:r>
            <a:r>
              <a:rPr lang="en-US" sz="2000">
                <a:latin typeface="Times New Roman"/>
                <a:ea typeface="+mn-lt"/>
                <a:cs typeface="+mn-lt"/>
                <a:hlinkClick r:id="rId4"/>
              </a:rPr>
              <a:t>https://www.kaggle.com/datasets/nyagami/chocolate-bar-ratings-2022</a:t>
            </a:r>
            <a:endParaRPr lang="en-US" sz="2000">
              <a:latin typeface="Times New Roman"/>
              <a:cs typeface="Times New Roman"/>
            </a:endParaRPr>
          </a:p>
          <a:p>
            <a:pPr algn="just"/>
            <a:r>
              <a:rPr lang="en-US" sz="2000">
                <a:latin typeface="Times New Roman"/>
                <a:ea typeface="+mn-lt"/>
                <a:cs typeface="Times New Roman"/>
              </a:rPr>
              <a:t>The idea is that each country has multiple locations to taste the cocoa flavor with added ingredients. </a:t>
            </a:r>
            <a:endParaRPr lang="en-US" sz="2000">
              <a:ea typeface="+mn-lt"/>
              <a:cs typeface="+mn-lt"/>
            </a:endParaRPr>
          </a:p>
          <a:p>
            <a:r>
              <a:rPr lang="en-US" sz="2000">
                <a:latin typeface="Times New Roman"/>
                <a:ea typeface="+mn-lt"/>
                <a:cs typeface="+mn-lt"/>
              </a:rPr>
              <a:t>With the flavors added, the ratings will be provided for each chocolate bar.</a:t>
            </a:r>
          </a:p>
          <a:p>
            <a:endParaRPr lang="en-US" sz="2000">
              <a:latin typeface="Times New Roman"/>
              <a:ea typeface="+mn-lt"/>
              <a:cs typeface="+mn-lt"/>
            </a:endParaRPr>
          </a:p>
          <a:p>
            <a:pPr marL="0" indent="0">
              <a:buNone/>
            </a:pPr>
            <a:endParaRPr lang="en-US" sz="2000">
              <a:latin typeface="Times New Roman"/>
              <a:ea typeface="+mn-lt"/>
              <a:cs typeface="+mn-lt"/>
            </a:endParaRPr>
          </a:p>
        </p:txBody>
      </p:sp>
    </p:spTree>
    <p:extLst>
      <p:ext uri="{BB962C8B-B14F-4D97-AF65-F5344CB8AC3E}">
        <p14:creationId xmlns:p14="http://schemas.microsoft.com/office/powerpoint/2010/main" val="590407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shape&#10;&#10;Description automatically generated">
            <a:extLst>
              <a:ext uri="{FF2B5EF4-FFF2-40B4-BE49-F238E27FC236}">
                <a16:creationId xmlns:a16="http://schemas.microsoft.com/office/drawing/2014/main" id="{258F19D9-1412-3C54-B279-60687B3D66C0}"/>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103C7466-1959-D7FF-F6B5-600E8407C604}"/>
              </a:ext>
            </a:extLst>
          </p:cNvPr>
          <p:cNvSpPr>
            <a:spLocks noGrp="1"/>
          </p:cNvSpPr>
          <p:nvPr>
            <p:ph type="title"/>
          </p:nvPr>
        </p:nvSpPr>
        <p:spPr>
          <a:xfrm>
            <a:off x="838200" y="365125"/>
            <a:ext cx="10515600" cy="1325563"/>
          </a:xfrm>
        </p:spPr>
        <p:txBody>
          <a:bodyPr>
            <a:normAutofit/>
          </a:bodyPr>
          <a:lstStyle/>
          <a:p>
            <a:r>
              <a:rPr lang="en-US" b="1" dirty="0">
                <a:solidFill>
                  <a:srgbClr val="FFFFFF"/>
                </a:solidFill>
                <a:latin typeface="Times New Roman"/>
                <a:ea typeface="+mj-lt"/>
                <a:cs typeface="+mj-lt"/>
              </a:rPr>
              <a:t> Best practices in data visualization.</a:t>
            </a:r>
            <a:endParaRPr lang="en-US" b="1" dirty="0">
              <a:solidFill>
                <a:srgbClr val="FFFFFF"/>
              </a:solidFill>
              <a:latin typeface="Times New Roman"/>
              <a:cs typeface="Calibri Light"/>
            </a:endParaRPr>
          </a:p>
        </p:txBody>
      </p:sp>
      <p:sp>
        <p:nvSpPr>
          <p:cNvPr id="3" name="Content Placeholder 2">
            <a:extLst>
              <a:ext uri="{FF2B5EF4-FFF2-40B4-BE49-F238E27FC236}">
                <a16:creationId xmlns:a16="http://schemas.microsoft.com/office/drawing/2014/main" id="{12AEF389-14E4-8FD3-3845-A123535E91E4}"/>
              </a:ext>
            </a:extLst>
          </p:cNvPr>
          <p:cNvSpPr>
            <a:spLocks noGrp="1"/>
          </p:cNvSpPr>
          <p:nvPr>
            <p:ph idx="1"/>
          </p:nvPr>
        </p:nvSpPr>
        <p:spPr>
          <a:xfrm>
            <a:off x="838200" y="1825625"/>
            <a:ext cx="10515600" cy="3530723"/>
          </a:xfrm>
        </p:spPr>
        <p:txBody>
          <a:bodyPr vert="horz" lIns="91440" tIns="45720" rIns="91440" bIns="45720" rtlCol="0" anchor="t">
            <a:normAutofit fontScale="85000" lnSpcReduction="20000"/>
          </a:bodyPr>
          <a:lstStyle/>
          <a:p>
            <a:pPr algn="just"/>
            <a:r>
              <a:rPr lang="en-US">
                <a:solidFill>
                  <a:srgbClr val="FFFFFF"/>
                </a:solidFill>
                <a:latin typeface="Times New Roman"/>
                <a:ea typeface="+mn-lt"/>
                <a:cs typeface="+mn-lt"/>
              </a:rPr>
              <a:t>Understanding the audience and their knowledge level.</a:t>
            </a:r>
            <a:endParaRPr lang="en-US">
              <a:solidFill>
                <a:srgbClr val="FFFFFF"/>
              </a:solidFill>
              <a:latin typeface="Times New Roman"/>
              <a:ea typeface="Calibri" panose="020F0502020204030204"/>
              <a:cs typeface="Calibri" panose="020F0502020204030204"/>
            </a:endParaRPr>
          </a:p>
          <a:p>
            <a:pPr marL="0" indent="0" algn="just">
              <a:buNone/>
            </a:pPr>
            <a:endParaRPr lang="en-US">
              <a:solidFill>
                <a:srgbClr val="FFFFFF"/>
              </a:solidFill>
              <a:latin typeface="Times New Roman"/>
              <a:ea typeface="+mn-lt"/>
              <a:cs typeface="+mn-lt"/>
            </a:endParaRPr>
          </a:p>
          <a:p>
            <a:pPr algn="just"/>
            <a:r>
              <a:rPr lang="en-US">
                <a:solidFill>
                  <a:srgbClr val="FFFFFF"/>
                </a:solidFill>
                <a:latin typeface="Times New Roman"/>
                <a:ea typeface="+mn-lt"/>
                <a:cs typeface="+mn-lt"/>
              </a:rPr>
              <a:t>Visualizations should be simple and easy to understand for audience.</a:t>
            </a:r>
            <a:endParaRPr lang="en-US">
              <a:solidFill>
                <a:srgbClr val="FFFFFF"/>
              </a:solidFill>
              <a:latin typeface="Times New Roman"/>
              <a:ea typeface="Calibri"/>
              <a:cs typeface="Calibri"/>
            </a:endParaRPr>
          </a:p>
          <a:p>
            <a:pPr marL="0" indent="0" algn="just">
              <a:buNone/>
            </a:pPr>
            <a:endParaRPr lang="en-US">
              <a:solidFill>
                <a:srgbClr val="FFFFFF"/>
              </a:solidFill>
              <a:latin typeface="Times New Roman"/>
              <a:ea typeface="+mn-lt"/>
              <a:cs typeface="+mn-lt"/>
            </a:endParaRPr>
          </a:p>
          <a:p>
            <a:pPr algn="just"/>
            <a:r>
              <a:rPr lang="en-US">
                <a:solidFill>
                  <a:srgbClr val="FFFFFF"/>
                </a:solidFill>
                <a:latin typeface="Times New Roman"/>
                <a:ea typeface="+mn-lt"/>
                <a:cs typeface="+mn-lt"/>
              </a:rPr>
              <a:t>By using the correct type of chart.</a:t>
            </a:r>
            <a:endParaRPr lang="en-US">
              <a:solidFill>
                <a:srgbClr val="FFFFFF"/>
              </a:solidFill>
              <a:latin typeface="Times New Roman"/>
              <a:ea typeface="Calibri"/>
              <a:cs typeface="Calibri"/>
            </a:endParaRPr>
          </a:p>
          <a:p>
            <a:pPr marL="0" indent="0" algn="just">
              <a:buNone/>
            </a:pPr>
            <a:endParaRPr lang="en-US">
              <a:solidFill>
                <a:srgbClr val="FFFFFF"/>
              </a:solidFill>
              <a:latin typeface="Times New Roman"/>
              <a:ea typeface="+mn-lt"/>
              <a:cs typeface="+mn-lt"/>
            </a:endParaRPr>
          </a:p>
          <a:p>
            <a:pPr algn="just"/>
            <a:r>
              <a:rPr lang="en-US">
                <a:solidFill>
                  <a:srgbClr val="FFFFFF"/>
                </a:solidFill>
                <a:latin typeface="Times New Roman"/>
                <a:ea typeface="+mn-lt"/>
                <a:cs typeface="+mn-lt"/>
              </a:rPr>
              <a:t>Choosing appropriate colors.</a:t>
            </a:r>
            <a:endParaRPr lang="en-US">
              <a:solidFill>
                <a:srgbClr val="FFFFFF"/>
              </a:solidFill>
              <a:latin typeface="Times New Roman"/>
              <a:ea typeface="Calibri"/>
              <a:cs typeface="Calibri"/>
            </a:endParaRPr>
          </a:p>
          <a:p>
            <a:pPr marL="0" indent="0" algn="just">
              <a:buNone/>
            </a:pPr>
            <a:endParaRPr lang="en-US">
              <a:solidFill>
                <a:srgbClr val="FFFFFF"/>
              </a:solidFill>
              <a:latin typeface="Times New Roman"/>
              <a:ea typeface="+mn-lt"/>
              <a:cs typeface="+mn-lt"/>
            </a:endParaRPr>
          </a:p>
          <a:p>
            <a:pPr algn="just"/>
            <a:r>
              <a:rPr lang="en-US">
                <a:solidFill>
                  <a:srgbClr val="FFFFFF"/>
                </a:solidFill>
                <a:latin typeface="Times New Roman"/>
                <a:ea typeface="+mn-lt"/>
                <a:cs typeface="+mn-lt"/>
              </a:rPr>
              <a:t>Labeling should be clear and concise.</a:t>
            </a:r>
            <a:endParaRPr lang="en-US">
              <a:solidFill>
                <a:srgbClr val="FFFFFF"/>
              </a:solidFill>
              <a:latin typeface="Times New Roman"/>
              <a:ea typeface="Calibri"/>
              <a:cs typeface="Calibri"/>
            </a:endParaRPr>
          </a:p>
          <a:p>
            <a:pPr algn="just"/>
            <a:endParaRPr lang="en-US">
              <a:solidFill>
                <a:srgbClr val="FFFFFF"/>
              </a:solidFill>
              <a:latin typeface="Times New Roman"/>
              <a:ea typeface="Calibri"/>
              <a:cs typeface="Calibri"/>
            </a:endParaRPr>
          </a:p>
        </p:txBody>
      </p:sp>
    </p:spTree>
    <p:extLst>
      <p:ext uri="{BB962C8B-B14F-4D97-AF65-F5344CB8AC3E}">
        <p14:creationId xmlns:p14="http://schemas.microsoft.com/office/powerpoint/2010/main" val="1838447999"/>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5BB5516D-16B8-62B3-A8D5-F85FA981D3DE}"/>
              </a:ext>
            </a:extLst>
          </p:cNvPr>
          <p:cNvSpPr>
            <a:spLocks noGrp="1"/>
          </p:cNvSpPr>
          <p:nvPr>
            <p:ph type="title"/>
          </p:nvPr>
        </p:nvSpPr>
        <p:spPr>
          <a:xfrm>
            <a:off x="841248" y="475488"/>
            <a:ext cx="10515600" cy="1197864"/>
          </a:xfrm>
        </p:spPr>
        <p:txBody>
          <a:bodyPr>
            <a:normAutofit/>
          </a:bodyPr>
          <a:lstStyle/>
          <a:p>
            <a:r>
              <a:rPr lang="en-US" b="1">
                <a:latin typeface="Times New Roman"/>
                <a:cs typeface="Calibri Light"/>
              </a:rPr>
              <a:t>KPIs </a:t>
            </a:r>
            <a:endParaRPr lang="en-US" b="1">
              <a:latin typeface="Times New Roman"/>
            </a:endParaRPr>
          </a:p>
        </p:txBody>
      </p:sp>
      <p:cxnSp>
        <p:nvCxnSpPr>
          <p:cNvPr id="63" name="Straight Connector 62">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5488" y="585216"/>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pic>
        <p:nvPicPr>
          <p:cNvPr id="55" name="Picture 55">
            <a:extLst>
              <a:ext uri="{FF2B5EF4-FFF2-40B4-BE49-F238E27FC236}">
                <a16:creationId xmlns:a16="http://schemas.microsoft.com/office/drawing/2014/main" id="{801546CC-0180-7FE2-5AC7-A4FFB16BA69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32104" y="2012137"/>
            <a:ext cx="6217920" cy="4150461"/>
          </a:xfrm>
          <a:prstGeom prst="rect">
            <a:avLst/>
          </a:prstGeom>
        </p:spPr>
      </p:pic>
      <p:graphicFrame>
        <p:nvGraphicFramePr>
          <p:cNvPr id="18" name="Content Placeholder 2">
            <a:extLst>
              <a:ext uri="{FF2B5EF4-FFF2-40B4-BE49-F238E27FC236}">
                <a16:creationId xmlns:a16="http://schemas.microsoft.com/office/drawing/2014/main" id="{EE7763A7-4FC1-59BC-E01A-BE00B13FF6B8}"/>
              </a:ext>
            </a:extLst>
          </p:cNvPr>
          <p:cNvGraphicFramePr>
            <a:graphicFrameLocks noGrp="1"/>
          </p:cNvGraphicFramePr>
          <p:nvPr>
            <p:ph idx="1"/>
            <p:extLst>
              <p:ext uri="{D42A27DB-BD31-4B8C-83A1-F6EECF244321}">
                <p14:modId xmlns:p14="http://schemas.microsoft.com/office/powerpoint/2010/main" val="3982656268"/>
              </p:ext>
            </p:extLst>
          </p:nvPr>
        </p:nvGraphicFramePr>
        <p:xfrm>
          <a:off x="7534656" y="2002536"/>
          <a:ext cx="3822192" cy="41696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90893779"/>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3E06CD-3502-3D3D-FD65-E9230D20EC7A}"/>
              </a:ext>
            </a:extLst>
          </p:cNvPr>
          <p:cNvSpPr>
            <a:spLocks noGrp="1"/>
          </p:cNvSpPr>
          <p:nvPr>
            <p:ph type="title"/>
          </p:nvPr>
        </p:nvSpPr>
        <p:spPr>
          <a:xfrm>
            <a:off x="838200" y="585216"/>
            <a:ext cx="10515600" cy="1325563"/>
          </a:xfrm>
        </p:spPr>
        <p:txBody>
          <a:bodyPr>
            <a:normAutofit/>
          </a:bodyPr>
          <a:lstStyle/>
          <a:p>
            <a:r>
              <a:rPr lang="en-US" b="1" dirty="0">
                <a:solidFill>
                  <a:schemeClr val="bg1"/>
                </a:solidFill>
                <a:latin typeface="Times New Roman"/>
                <a:cs typeface="Times New Roman"/>
              </a:rPr>
              <a:t>Data analysis – Bar Chart - Tableau</a:t>
            </a:r>
            <a:endParaRPr lang="en-US" b="1" dirty="0">
              <a:solidFill>
                <a:schemeClr val="bg1"/>
              </a:solidFill>
              <a:latin typeface="Times New Roman"/>
              <a:ea typeface="+mj-lt"/>
              <a:cs typeface="+mj-lt"/>
            </a:endParaRPr>
          </a:p>
        </p:txBody>
      </p:sp>
      <p:pic>
        <p:nvPicPr>
          <p:cNvPr id="4" name="Picture 4" descr="A picture containing timeline&#10;&#10;Description automatically generated">
            <a:extLst>
              <a:ext uri="{FF2B5EF4-FFF2-40B4-BE49-F238E27FC236}">
                <a16:creationId xmlns:a16="http://schemas.microsoft.com/office/drawing/2014/main" id="{F70EBE7F-2A1C-B88A-B78F-379EAFFABD4E}"/>
              </a:ext>
            </a:extLst>
          </p:cNvPr>
          <p:cNvPicPr>
            <a:picLocks noChangeAspect="1"/>
          </p:cNvPicPr>
          <p:nvPr/>
        </p:nvPicPr>
        <p:blipFill rotWithShape="1">
          <a:blip r:embed="rId3"/>
          <a:srcRect l="11242" r="4421" b="1"/>
          <a:stretch/>
        </p:blipFill>
        <p:spPr>
          <a:xfrm>
            <a:off x="841248" y="2516777"/>
            <a:ext cx="6236208" cy="3660185"/>
          </a:xfrm>
          <a:prstGeom prst="rect">
            <a:avLst/>
          </a:prstGeom>
        </p:spPr>
      </p:pic>
      <p:sp>
        <p:nvSpPr>
          <p:cNvPr id="8" name="Content Placeholder 7">
            <a:extLst>
              <a:ext uri="{FF2B5EF4-FFF2-40B4-BE49-F238E27FC236}">
                <a16:creationId xmlns:a16="http://schemas.microsoft.com/office/drawing/2014/main" id="{F7C8ABF3-3303-12BC-71A8-BC917DB1C40F}"/>
              </a:ext>
            </a:extLst>
          </p:cNvPr>
          <p:cNvSpPr>
            <a:spLocks noGrp="1"/>
          </p:cNvSpPr>
          <p:nvPr>
            <p:ph idx="1"/>
          </p:nvPr>
        </p:nvSpPr>
        <p:spPr>
          <a:xfrm>
            <a:off x="7546848" y="2516777"/>
            <a:ext cx="3803904" cy="3660185"/>
          </a:xfrm>
        </p:spPr>
        <p:txBody>
          <a:bodyPr anchor="ctr">
            <a:normAutofit/>
          </a:bodyPr>
          <a:lstStyle/>
          <a:p>
            <a:pPr algn="just">
              <a:buFont typeface="Calibri" panose="020B0604020202020204" pitchFamily="34" charset="0"/>
              <a:buChar char="-"/>
            </a:pPr>
            <a:r>
              <a:rPr lang="en-US" sz="2200" dirty="0">
                <a:latin typeface="Times New Roman"/>
                <a:cs typeface="Calibri"/>
              </a:rPr>
              <a:t>Bar chart represents each country's Cocoa percent.</a:t>
            </a:r>
          </a:p>
          <a:p>
            <a:pPr algn="just">
              <a:buFont typeface="Calibri" panose="020B0604020202020204" pitchFamily="34" charset="0"/>
              <a:buChar char="-"/>
            </a:pPr>
            <a:r>
              <a:rPr lang="en-US" sz="2200" dirty="0">
                <a:latin typeface="Times New Roman"/>
                <a:cs typeface="Calibri"/>
              </a:rPr>
              <a:t>This chart shows high-level insights with low analysis.</a:t>
            </a:r>
          </a:p>
          <a:p>
            <a:pPr marL="0" indent="0" algn="just">
              <a:buNone/>
            </a:pPr>
            <a:endParaRPr lang="en-US" sz="2200" dirty="0">
              <a:latin typeface="Times New Roman"/>
              <a:cs typeface="Calibri"/>
            </a:endParaRPr>
          </a:p>
          <a:p>
            <a:pPr marL="0" indent="0" algn="just">
              <a:buNone/>
            </a:pPr>
            <a:endParaRPr lang="en-US" sz="2200" dirty="0">
              <a:latin typeface="Times New Roman"/>
              <a:cs typeface="Calibri"/>
            </a:endParaRPr>
          </a:p>
        </p:txBody>
      </p:sp>
    </p:spTree>
    <p:extLst>
      <p:ext uri="{BB962C8B-B14F-4D97-AF65-F5344CB8AC3E}">
        <p14:creationId xmlns:p14="http://schemas.microsoft.com/office/powerpoint/2010/main" val="2967271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0">
            <a:extLst>
              <a:ext uri="{FF2B5EF4-FFF2-40B4-BE49-F238E27FC236}">
                <a16:creationId xmlns:a16="http://schemas.microsoft.com/office/drawing/2014/main" id="{CC207D10-D28A-4E84-940A-15770F8C8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2">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592"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3302C7-57BF-696A-27B2-BF9CA1E8C5F0}"/>
              </a:ext>
            </a:extLst>
          </p:cNvPr>
          <p:cNvSpPr>
            <a:spLocks noGrp="1"/>
          </p:cNvSpPr>
          <p:nvPr>
            <p:ph type="title"/>
          </p:nvPr>
        </p:nvSpPr>
        <p:spPr>
          <a:xfrm>
            <a:off x="838200" y="585216"/>
            <a:ext cx="10515600" cy="1325563"/>
          </a:xfrm>
        </p:spPr>
        <p:txBody>
          <a:bodyPr>
            <a:normAutofit/>
          </a:bodyPr>
          <a:lstStyle/>
          <a:p>
            <a:r>
              <a:rPr lang="en-US" b="1" dirty="0">
                <a:solidFill>
                  <a:schemeClr val="bg1"/>
                </a:solidFill>
                <a:latin typeface="Times New Roman"/>
                <a:cs typeface="Calibri Light"/>
              </a:rPr>
              <a:t>Geographical Chart - Tableau </a:t>
            </a:r>
            <a:endParaRPr lang="en-US" b="1" dirty="0">
              <a:solidFill>
                <a:schemeClr val="bg1"/>
              </a:solidFill>
              <a:latin typeface="Times New Roman"/>
              <a:cs typeface="Times New Roman"/>
            </a:endParaRPr>
          </a:p>
        </p:txBody>
      </p:sp>
      <p:pic>
        <p:nvPicPr>
          <p:cNvPr id="4" name="Picture 4" descr="Map&#10;&#10;Description automatically generated">
            <a:extLst>
              <a:ext uri="{FF2B5EF4-FFF2-40B4-BE49-F238E27FC236}">
                <a16:creationId xmlns:a16="http://schemas.microsoft.com/office/drawing/2014/main" id="{044D4A2B-3C76-8833-E329-8EE540B830ED}"/>
              </a:ext>
            </a:extLst>
          </p:cNvPr>
          <p:cNvPicPr>
            <a:picLocks noChangeAspect="1"/>
          </p:cNvPicPr>
          <p:nvPr/>
        </p:nvPicPr>
        <p:blipFill rotWithShape="1">
          <a:blip r:embed="rId3"/>
          <a:srcRect l="23100" r="10785" b="2"/>
          <a:stretch/>
        </p:blipFill>
        <p:spPr>
          <a:xfrm>
            <a:off x="841248" y="2516777"/>
            <a:ext cx="5015484" cy="3660185"/>
          </a:xfrm>
          <a:prstGeom prst="rect">
            <a:avLst/>
          </a:prstGeom>
        </p:spPr>
      </p:pic>
      <p:sp>
        <p:nvSpPr>
          <p:cNvPr id="25" name="Content Placeholder 7">
            <a:extLst>
              <a:ext uri="{FF2B5EF4-FFF2-40B4-BE49-F238E27FC236}">
                <a16:creationId xmlns:a16="http://schemas.microsoft.com/office/drawing/2014/main" id="{65441702-2EF1-7772-C3E1-8B70AB3453CC}"/>
              </a:ext>
            </a:extLst>
          </p:cNvPr>
          <p:cNvSpPr>
            <a:spLocks noGrp="1"/>
          </p:cNvSpPr>
          <p:nvPr>
            <p:ph idx="1"/>
          </p:nvPr>
        </p:nvSpPr>
        <p:spPr>
          <a:xfrm>
            <a:off x="6338316" y="2516777"/>
            <a:ext cx="5015484" cy="3660185"/>
          </a:xfrm>
        </p:spPr>
        <p:txBody>
          <a:bodyPr anchor="ctr">
            <a:normAutofit/>
          </a:bodyPr>
          <a:lstStyle/>
          <a:p>
            <a:pPr algn="just"/>
            <a:r>
              <a:rPr lang="en-US" sz="2400" dirty="0">
                <a:latin typeface="Times New Roman"/>
                <a:cs typeface="Calibri"/>
              </a:rPr>
              <a:t>This Geographical chart represents the origin of cocoa in various countries.</a:t>
            </a:r>
            <a:endParaRPr lang="en-US">
              <a:latin typeface="Calibri" panose="020F0502020204030204"/>
              <a:cs typeface="Calibri"/>
            </a:endParaRPr>
          </a:p>
          <a:p>
            <a:pPr algn="just"/>
            <a:r>
              <a:rPr lang="en-US" sz="2400" dirty="0">
                <a:latin typeface="Times New Roman"/>
                <a:cs typeface="Calibri"/>
              </a:rPr>
              <a:t>This chart gives detailed information with high analysis.</a:t>
            </a:r>
          </a:p>
        </p:txBody>
      </p:sp>
    </p:spTree>
    <p:extLst>
      <p:ext uri="{BB962C8B-B14F-4D97-AF65-F5344CB8AC3E}">
        <p14:creationId xmlns:p14="http://schemas.microsoft.com/office/powerpoint/2010/main" val="399331254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22</Slides>
  <Notes>12</Notes>
  <HiddenSlides>0</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Chocolate Bar Rating </vt:lpstr>
      <vt:lpstr>Agenda</vt:lpstr>
      <vt:lpstr>Stakeholders - Introduction</vt:lpstr>
      <vt:lpstr> Issue/opportunities </vt:lpstr>
      <vt:lpstr>Data Explained</vt:lpstr>
      <vt:lpstr> Best practices in data visualization.</vt:lpstr>
      <vt:lpstr>KPIs </vt:lpstr>
      <vt:lpstr>Data analysis – Bar Chart - Tableau</vt:lpstr>
      <vt:lpstr>Geographical Chart - Tableau </vt:lpstr>
      <vt:lpstr>Column Chart - Tableau </vt:lpstr>
      <vt:lpstr>Pie Chart - EXCEL</vt:lpstr>
      <vt:lpstr>Line Chart - Excel</vt:lpstr>
      <vt:lpstr>Side by side Bar Chart - Excel</vt:lpstr>
      <vt:lpstr>Best Practices - Dashboard</vt:lpstr>
      <vt:lpstr>Chocolate Bar Rating Dashboard</vt:lpstr>
      <vt:lpstr>Chocolate Bar Rating Slides(1)</vt:lpstr>
      <vt:lpstr>Chocolate Bar Rating Slides(2) </vt:lpstr>
      <vt:lpstr>Chocolate bar Rating Dashboard</vt:lpstr>
      <vt:lpstr>Summary </vt:lpstr>
      <vt:lpstr>Questions?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747</cp:revision>
  <dcterms:created xsi:type="dcterms:W3CDTF">2023-02-08T02:09:20Z</dcterms:created>
  <dcterms:modified xsi:type="dcterms:W3CDTF">2023-03-02T01:40:35Z</dcterms:modified>
</cp:coreProperties>
</file>